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262" r:id="rId9"/>
    <p:sldId id="265" r:id="rId10"/>
    <p:sldId id="266" r:id="rId11"/>
    <p:sldId id="268" r:id="rId12"/>
    <p:sldId id="305" r:id="rId13"/>
    <p:sldId id="322" r:id="rId14"/>
    <p:sldId id="29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ianweiZhou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222" autoAdjust="0"/>
    <p:restoredTop sz="74625" autoAdjust="0"/>
  </p:normalViewPr>
  <p:slideViewPr>
    <p:cSldViewPr>
      <p:cViewPr>
        <p:scale>
          <a:sx n="50" d="100"/>
          <a:sy n="50" d="100"/>
        </p:scale>
        <p:origin x="-4432" y="-1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1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8761-B181-4AFF-BE6A-4076E872BD7F}" type="datetimeFigureOut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9A37F-F60D-4238-AB68-3581FC0B47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DB3B-0A18-4479-9106-0C86F0D698BA}" type="datetimeFigureOut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F508D-7FEE-41B4-8A85-EEE959E541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8D-7FEE-41B4-8A85-EEE959E5411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776E-EDDA-4ECF-8194-8B466EA2B7E7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3400" y="6477000"/>
            <a:ext cx="762000" cy="274319"/>
          </a:xfrm>
        </p:spPr>
        <p:txBody>
          <a:bodyPr/>
          <a:lstStyle>
            <a:lvl1pPr>
              <a:defRPr sz="1200"/>
            </a:lvl1pPr>
          </a:lstStyle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 descr="图片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ED85-DC9C-4FE7-95C9-CDCCF39B7EE5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D8BF-7640-4427-B890-880A0A846CD6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D980-1E0F-4758-B654-D1082C9AD336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E735-363B-4061-9BC1-C5E32F257FAC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9219-C76E-499E-95C8-512B5AEAD91B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76F-3C6B-4F57-9E06-823E07E22163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A8B0-538D-401B-8AF8-622A47F629F4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C14-6F45-4BB7-A4A3-DCEEC3F9B5D8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F3C3-1A7F-4141-A11D-D4860C17CAAC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FE6E22-5E60-414F-B362-66ECCA63E08B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 descr="图片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472439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93E4BB6-A0C4-4187-839F-86D325C2C80C}" type="datetime1">
              <a:rPr lang="zh-CN" altLang="en-US" smtClean="0"/>
              <a:pPr/>
              <a:t>3/15/10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8586CCA-8C72-4029-A068-76FED401AB2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8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5" Type="http://schemas.openxmlformats.org/officeDocument/2006/relationships/image" Target="../media/image8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9.wmf"/><Relationship Id="rId5" Type="http://schemas.openxmlformats.org/officeDocument/2006/relationships/image" Target="../media/image5.gi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isdm.cs.uiuc.edu/demos/docq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81000" y="0"/>
            <a:ext cx="8534400" cy="1600200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Data-oriented Content Query System: Searching for Data into Text on the Web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1" y="5540514"/>
            <a:ext cx="4660443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Mianwei Zhou, Kevin Chen-Chuan Chang</a:t>
            </a:r>
          </a:p>
          <a:p>
            <a:r>
              <a:rPr lang="en-US" altLang="zh-CN" sz="2000" dirty="0" smtClean="0"/>
              <a:t>Department of Computer Science</a:t>
            </a:r>
          </a:p>
          <a:p>
            <a:r>
              <a:rPr lang="en-US" altLang="zh-CN" sz="2000" dirty="0" smtClean="0"/>
              <a:t>UIUC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19200"/>
            <a:ext cx="5105400" cy="46482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/>
              <a:t>What we need</a:t>
            </a:r>
            <a:r>
              <a:rPr lang="en-US" altLang="zh-CN" dirty="0" smtClean="0"/>
              <a:t> </a:t>
            </a:r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52728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Why Relational Model: </a:t>
            </a:r>
            <a:br>
              <a:rPr lang="en-US" altLang="zh-CN" sz="2800" dirty="0" smtClean="0"/>
            </a:br>
            <a:r>
              <a:rPr lang="en-US" altLang="zh-CN" sz="2800" dirty="0" smtClean="0"/>
              <a:t>Content Query-&gt;Relational Operation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219200"/>
            <a:ext cx="3276600" cy="46482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/>
              <a:t>Relational Model</a:t>
            </a: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3048000" y="3657600"/>
            <a:ext cx="50292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000" y="2069068"/>
            <a:ext cx="3962400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Black" pitchFamily="34" charset="0"/>
                <a:ea typeface="Microsoft JhengHei" pitchFamily="34" charset="-120"/>
              </a:rPr>
              <a:t>Find the population of China</a:t>
            </a:r>
            <a:endParaRPr lang="zh-CN" altLang="en-US" dirty="0">
              <a:latin typeface="Arial Black" pitchFamily="34" charset="0"/>
              <a:ea typeface="Microsoft JhengHei" pitchFamily="34" charset="-120"/>
            </a:endParaRPr>
          </a:p>
        </p:txBody>
      </p:sp>
      <p:sp>
        <p:nvSpPr>
          <p:cNvPr id="73" name="下箭头 72"/>
          <p:cNvSpPr/>
          <p:nvPr/>
        </p:nvSpPr>
        <p:spPr>
          <a:xfrm>
            <a:off x="2438400" y="2514600"/>
            <a:ext cx="457200" cy="3048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096000" y="2667000"/>
            <a:ext cx="2226089" cy="674132"/>
            <a:chOff x="6096000" y="3124200"/>
            <a:chExt cx="2226089" cy="674132"/>
          </a:xfrm>
        </p:grpSpPr>
        <p:sp>
          <p:nvSpPr>
            <p:cNvPr id="105" name="TextBox 104"/>
            <p:cNvSpPr txBox="1"/>
            <p:nvPr/>
          </p:nvSpPr>
          <p:spPr>
            <a:xfrm>
              <a:off x="6096000" y="3429000"/>
              <a:ext cx="2226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WHERE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pattern(…) 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8" name="下箭头 107"/>
            <p:cNvSpPr/>
            <p:nvPr/>
          </p:nvSpPr>
          <p:spPr>
            <a:xfrm>
              <a:off x="6324600" y="3124200"/>
              <a:ext cx="457200" cy="22860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943600" y="3429000"/>
            <a:ext cx="2271776" cy="685800"/>
            <a:chOff x="5943600" y="4419600"/>
            <a:chExt cx="2271776" cy="685800"/>
          </a:xfrm>
        </p:grpSpPr>
        <p:sp>
          <p:nvSpPr>
            <p:cNvPr id="109" name="下箭头 108"/>
            <p:cNvSpPr/>
            <p:nvPr/>
          </p:nvSpPr>
          <p:spPr>
            <a:xfrm>
              <a:off x="6324600" y="4419600"/>
              <a:ext cx="457200" cy="22860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43600" y="4736068"/>
              <a:ext cx="2271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GROUP BY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#number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43600" y="4267200"/>
            <a:ext cx="1893467" cy="674132"/>
            <a:chOff x="5943600" y="5105400"/>
            <a:chExt cx="1893467" cy="674132"/>
          </a:xfrm>
        </p:grpSpPr>
        <p:sp>
          <p:nvSpPr>
            <p:cNvPr id="110" name="下箭头 109"/>
            <p:cNvSpPr/>
            <p:nvPr/>
          </p:nvSpPr>
          <p:spPr>
            <a:xfrm>
              <a:off x="6324600" y="5105400"/>
              <a:ext cx="457200" cy="228600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943600" y="5410200"/>
              <a:ext cx="189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ORDER BY </a:t>
              </a:r>
              <a:r>
                <a:rPr lang="en-US" altLang="zh-CN" b="1" dirty="0" smtClean="0">
                  <a:solidFill>
                    <a:srgbClr val="7030A0"/>
                  </a:solidFill>
                </a:rPr>
                <a:t>conf()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72200" y="2221468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FROM  </a:t>
            </a:r>
            <a:r>
              <a:rPr lang="en-US" altLang="zh-CN" b="1" dirty="0" smtClean="0">
                <a:solidFill>
                  <a:srgbClr val="7030A0"/>
                </a:solidFill>
              </a:rPr>
              <a:t>#number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2895600"/>
            <a:ext cx="11430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1600" dirty="0" smtClean="0"/>
              <a:t>China has a population of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1.3 billion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78158" y="3466563"/>
            <a:ext cx="762000" cy="45720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371600" y="28956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Ins="0" rtlCol="0">
            <a:noAutofit/>
          </a:bodyPr>
          <a:lstStyle/>
          <a:p>
            <a:r>
              <a:rPr lang="en-US" altLang="zh-CN" sz="1600" dirty="0" smtClean="0"/>
              <a:t>China with its population of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1.3 billion </a:t>
            </a:r>
            <a:r>
              <a:rPr lang="en-US" altLang="zh-CN" sz="1600" dirty="0" smtClean="0"/>
              <a:t>people</a:t>
            </a:r>
            <a:endParaRPr lang="zh-CN" altLang="en-US" sz="1600" dirty="0"/>
          </a:p>
        </p:txBody>
      </p:sp>
      <p:sp>
        <p:nvSpPr>
          <p:cNvPr id="46" name="圆角矩形 45"/>
          <p:cNvSpPr/>
          <p:nvPr/>
        </p:nvSpPr>
        <p:spPr>
          <a:xfrm>
            <a:off x="1371600" y="3429000"/>
            <a:ext cx="1066800" cy="30480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43200" y="2895600"/>
            <a:ext cx="11430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Ins="0" rtlCol="0">
            <a:noAutofit/>
          </a:bodyPr>
          <a:lstStyle/>
          <a:p>
            <a:r>
              <a:rPr lang="en-US" altLang="zh-CN" sz="1600" dirty="0" smtClean="0"/>
              <a:t>China is established in </a:t>
            </a:r>
            <a:r>
              <a:rPr lang="en-US" altLang="zh-CN" sz="1600" b="1" dirty="0" smtClean="0">
                <a:solidFill>
                  <a:schemeClr val="accent6">
                    <a:lumMod val="75000"/>
                  </a:schemeClr>
                </a:solidFill>
              </a:rPr>
              <a:t>1949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47" name="圆角矩形 46"/>
          <p:cNvSpPr/>
          <p:nvPr/>
        </p:nvSpPr>
        <p:spPr>
          <a:xfrm>
            <a:off x="2971800" y="3429000"/>
            <a:ext cx="533400" cy="30480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962400" y="2895600"/>
            <a:ext cx="15240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1600" dirty="0" smtClean="0"/>
              <a:t>Shanghai is the largest city with 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15 million </a:t>
            </a:r>
            <a:r>
              <a:rPr lang="en-US" altLang="zh-CN" sz="1600" dirty="0" smtClean="0"/>
              <a:t>inhabitants in China</a:t>
            </a:r>
            <a:endParaRPr lang="zh-CN" altLang="en-US" sz="1600" dirty="0"/>
          </a:p>
        </p:txBody>
      </p:sp>
      <p:sp>
        <p:nvSpPr>
          <p:cNvPr id="48" name="圆角矩形 47"/>
          <p:cNvSpPr/>
          <p:nvPr/>
        </p:nvSpPr>
        <p:spPr>
          <a:xfrm>
            <a:off x="3962400" y="3429000"/>
            <a:ext cx="1066800" cy="30480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038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组合 60"/>
          <p:cNvGrpSpPr/>
          <p:nvPr/>
        </p:nvGrpSpPr>
        <p:grpSpPr>
          <a:xfrm>
            <a:off x="1433855" y="4388261"/>
            <a:ext cx="3138407" cy="1021939"/>
            <a:chOff x="1433855" y="4845461"/>
            <a:chExt cx="3138407" cy="1021939"/>
          </a:xfrm>
        </p:grpSpPr>
        <p:grpSp>
          <p:nvGrpSpPr>
            <p:cNvPr id="56" name="组合 55"/>
            <p:cNvGrpSpPr/>
            <p:nvPr/>
          </p:nvGrpSpPr>
          <p:grpSpPr>
            <a:xfrm>
              <a:off x="1442229" y="4845461"/>
              <a:ext cx="2643336" cy="594399"/>
              <a:chOff x="1442229" y="4845461"/>
              <a:chExt cx="2643336" cy="59439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442229" y="4845461"/>
                <a:ext cx="1046805" cy="594399"/>
                <a:chOff x="1442229" y="4845461"/>
                <a:chExt cx="1046805" cy="594399"/>
              </a:xfrm>
            </p:grpSpPr>
            <p:sp>
              <p:nvSpPr>
                <p:cNvPr id="37" name="右箭头 36"/>
                <p:cNvSpPr/>
                <p:nvPr/>
              </p:nvSpPr>
              <p:spPr>
                <a:xfrm rot="3088518">
                  <a:off x="1320912" y="4966778"/>
                  <a:ext cx="594399" cy="351765"/>
                </a:xfrm>
                <a:prstGeom prst="rightArrow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右箭头 37"/>
                <p:cNvSpPr/>
                <p:nvPr/>
              </p:nvSpPr>
              <p:spPr>
                <a:xfrm rot="7473409">
                  <a:off x="2046452" y="4944127"/>
                  <a:ext cx="533400" cy="351765"/>
                </a:xfrm>
                <a:prstGeom prst="rightArrow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右箭头 25"/>
              <p:cNvSpPr/>
              <p:nvPr/>
            </p:nvSpPr>
            <p:spPr>
              <a:xfrm rot="5400000">
                <a:off x="3642983" y="4967617"/>
                <a:ext cx="533400" cy="351765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433855" y="548640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</a:rPr>
                <a:t>1.3 billion</a:t>
              </a:r>
              <a:endParaRPr lang="zh-CN" alt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29000" y="5498068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7030A0"/>
                  </a:solidFill>
                </a:rPr>
                <a:t>15 million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2057400" y="4648200"/>
            <a:ext cx="1676400" cy="114300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002060"/>
                </a:solidFill>
              </a:rPr>
              <a:t>1.3 billion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 smtClean="0">
                <a:solidFill>
                  <a:srgbClr val="7030A0"/>
                </a:solidFill>
              </a:rPr>
              <a:t>15 million</a:t>
            </a:r>
          </a:p>
          <a:p>
            <a:pPr algn="ctr"/>
            <a:r>
              <a:rPr lang="en-US" altLang="zh-CN" b="1" dirty="0" smtClean="0"/>
              <a:t>…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 " pathEditMode="relative" ptsTypes="AA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 " pathEditMode="relative" ptsTypes="AA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 " pathEditMode="relative" ptsTypes="AA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7 0 " pathEditMode="relative" ptsTypes="AA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67 0 " pathEditMode="relative" ptsTypes="AA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67 0 " pathEditMode="relative" ptsTypes="AA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3" grpId="1" animBg="1"/>
      <p:bldP spid="27" grpId="0"/>
      <p:bldP spid="33" grpId="0" animBg="1"/>
      <p:bldP spid="33" grpId="1" animBg="1"/>
      <p:bldP spid="45" grpId="0" animBg="1"/>
      <p:bldP spid="45" grpId="1" animBg="1"/>
      <p:bldP spid="34" grpId="0" animBg="1"/>
      <p:bldP spid="34" grpId="1" animBg="1"/>
      <p:bldP spid="46" grpId="0" animBg="1"/>
      <p:bldP spid="46" grpId="1" animBg="1"/>
      <p:bldP spid="35" grpId="0" animBg="1"/>
      <p:bldP spid="35" grpId="1" animBg="1"/>
      <p:bldP spid="47" grpId="0" animBg="1"/>
      <p:bldP spid="47" grpId="1" animBg="1"/>
      <p:bldP spid="25" grpId="0" animBg="1"/>
      <p:bldP spid="25" grpId="1" animBg="1"/>
      <p:bldP spid="48" grpId="0" animBg="1"/>
      <p:bldP spid="48" grpId="1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19200"/>
            <a:ext cx="4114800" cy="46482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/>
              <a:t>What we need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0337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Why Relational Model</a:t>
            </a:r>
            <a:br>
              <a:rPr lang="en-US" altLang="zh-CN" sz="3200" dirty="0" smtClean="0"/>
            </a:br>
            <a:r>
              <a:rPr lang="en-US" altLang="zh-CN" sz="3200" dirty="0" smtClean="0"/>
              <a:t>Extensible Data Type-&gt;View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219200"/>
            <a:ext cx="4191000" cy="46482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/>
              <a:t>Relational Model</a:t>
            </a: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1981200" y="3657600"/>
            <a:ext cx="50292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1577" y="2514600"/>
            <a:ext cx="1122423" cy="369332"/>
          </a:xfrm>
          <a:prstGeom prst="rect">
            <a:avLst/>
          </a:prstGeom>
          <a:noFill/>
          <a:ln w="25400" cmpd="dbl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Number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577" y="3352800"/>
            <a:ext cx="1021433" cy="369332"/>
          </a:xfrm>
          <a:prstGeom prst="rect">
            <a:avLst/>
          </a:prstGeom>
          <a:noFill/>
          <a:ln w="25400" cmpd="dbl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Location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4202668"/>
            <a:ext cx="1143000" cy="369332"/>
          </a:xfrm>
          <a:prstGeom prst="rect">
            <a:avLst/>
          </a:prstGeom>
          <a:noFill/>
          <a:ln w="25400" cmpd="dbl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4">
                    <a:lumMod val="50000"/>
                  </a:schemeClr>
                </a:solidFill>
              </a:rPr>
              <a:t>Person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057400" y="2362200"/>
            <a:ext cx="18288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057400" y="3200400"/>
            <a:ext cx="1828800" cy="685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057400" y="4038600"/>
            <a:ext cx="1828800" cy="685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364901" y="2362200"/>
            <a:ext cx="987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Population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69836" y="25878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Phone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89834" y="266700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Price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21755" y="319742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Capital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0" y="3426023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Headquarter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43200" y="4114800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Professor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133600" y="419100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CEO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14600" y="434340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President</a:t>
            </a:r>
            <a:endParaRPr lang="zh-CN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4800600" y="3240302"/>
          <a:ext cx="1447800" cy="1026898"/>
        </p:xfrm>
        <a:graphic>
          <a:graphicData uri="http://schemas.openxmlformats.org/drawingml/2006/table">
            <a:tbl>
              <a:tblPr/>
              <a:tblGrid>
                <a:gridCol w="361950"/>
                <a:gridCol w="361950"/>
                <a:gridCol w="361950"/>
                <a:gridCol w="361950"/>
              </a:tblGrid>
              <a:tr h="92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81600" y="2438400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Table</a:t>
            </a:r>
            <a:endParaRPr lang="zh-CN" altLang="en-US" b="1" dirty="0"/>
          </a:p>
        </p:txBody>
      </p:sp>
      <p:cxnSp>
        <p:nvCxnSpPr>
          <p:cNvPr id="23" name="直接箭头连接符 22"/>
          <p:cNvCxnSpPr/>
          <p:nvPr/>
        </p:nvCxnSpPr>
        <p:spPr>
          <a:xfrm rot="5400000" flipH="1" flipV="1">
            <a:off x="6362700" y="3238500"/>
            <a:ext cx="457200" cy="38100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400800" y="3808412"/>
            <a:ext cx="457200" cy="1588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16200000" flipH="1">
            <a:off x="6362700" y="4000501"/>
            <a:ext cx="457200" cy="38100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7047865" y="2796540"/>
          <a:ext cx="1638935" cy="480060"/>
        </p:xfrm>
        <a:graphic>
          <a:graphicData uri="http://schemas.openxmlformats.org/drawingml/2006/table">
            <a:tbl>
              <a:tblPr/>
              <a:tblGrid>
                <a:gridCol w="409445"/>
                <a:gridCol w="409830"/>
                <a:gridCol w="409830"/>
                <a:gridCol w="40983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7047865" y="3634740"/>
          <a:ext cx="1638935" cy="480060"/>
        </p:xfrm>
        <a:graphic>
          <a:graphicData uri="http://schemas.openxmlformats.org/drawingml/2006/table">
            <a:tbl>
              <a:tblPr/>
              <a:tblGrid>
                <a:gridCol w="409445"/>
                <a:gridCol w="409830"/>
                <a:gridCol w="409830"/>
                <a:gridCol w="40983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7047865" y="4472940"/>
          <a:ext cx="1638935" cy="480060"/>
        </p:xfrm>
        <a:graphic>
          <a:graphicData uri="http://schemas.openxmlformats.org/drawingml/2006/table">
            <a:tbl>
              <a:tblPr/>
              <a:tblGrid>
                <a:gridCol w="409445"/>
                <a:gridCol w="409830"/>
                <a:gridCol w="409830"/>
                <a:gridCol w="40983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543800" y="20574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View</a:t>
            </a:r>
            <a:endParaRPr lang="zh-CN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2938046"/>
            <a:ext cx="1066800" cy="338554"/>
          </a:xfrm>
          <a:prstGeom prst="rect">
            <a:avLst/>
          </a:prstGeom>
          <a:noFill/>
          <a:ln w="25400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Number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0" y="2438400"/>
            <a:ext cx="1371600" cy="338554"/>
          </a:xfrm>
          <a:prstGeom prst="rect">
            <a:avLst/>
          </a:prstGeom>
          <a:noFill/>
          <a:ln w="25400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population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7600" y="3319046"/>
            <a:ext cx="762000" cy="338554"/>
          </a:xfrm>
          <a:prstGeom prst="rect">
            <a:avLst/>
          </a:prstGeom>
          <a:noFill/>
          <a:ln w="25400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price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91400" y="4157246"/>
            <a:ext cx="914400" cy="338554"/>
          </a:xfrm>
          <a:prstGeom prst="rect">
            <a:avLst/>
          </a:prstGeom>
          <a:noFill/>
          <a:ln w="25400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phone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52728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Main Technique: Highly Efficient and Scalable Index Structure</a:t>
            </a:r>
            <a:endParaRPr lang="zh-CN" altLang="en-US" sz="3200" dirty="0"/>
          </a:p>
        </p:txBody>
      </p:sp>
      <p:sp>
        <p:nvSpPr>
          <p:cNvPr id="18" name="流程图: 磁盘 17"/>
          <p:cNvSpPr/>
          <p:nvPr/>
        </p:nvSpPr>
        <p:spPr>
          <a:xfrm>
            <a:off x="3733800" y="4800600"/>
            <a:ext cx="1600200" cy="76200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Index Layer</a:t>
            </a:r>
            <a:endParaRPr lang="zh-CN" altLang="en-US" b="1" dirty="0"/>
          </a:p>
        </p:txBody>
      </p:sp>
      <p:sp>
        <p:nvSpPr>
          <p:cNvPr id="19" name="流程图: 可选过程 18"/>
          <p:cNvSpPr/>
          <p:nvPr/>
        </p:nvSpPr>
        <p:spPr>
          <a:xfrm>
            <a:off x="3200400" y="2590800"/>
            <a:ext cx="1676400" cy="609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Parsing Layer</a:t>
            </a:r>
            <a:endParaRPr lang="zh-CN" altLang="en-US" b="1" dirty="0"/>
          </a:p>
        </p:txBody>
      </p:sp>
      <p:sp>
        <p:nvSpPr>
          <p:cNvPr id="20" name="圆角矩形 19"/>
          <p:cNvSpPr/>
          <p:nvPr/>
        </p:nvSpPr>
        <p:spPr>
          <a:xfrm>
            <a:off x="3581400" y="3810000"/>
            <a:ext cx="19050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Index Selection Module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5410200" y="2590800"/>
            <a:ext cx="17526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Execution Tree</a:t>
            </a:r>
            <a:endParaRPr lang="zh-CN" altLang="en-US" b="1" dirty="0"/>
          </a:p>
        </p:txBody>
      </p:sp>
      <p:cxnSp>
        <p:nvCxnSpPr>
          <p:cNvPr id="8" name="直接箭头连接符 7"/>
          <p:cNvCxnSpPr>
            <a:stCxn id="18" idx="1"/>
            <a:endCxn id="20" idx="2"/>
          </p:cNvCxnSpPr>
          <p:nvPr/>
        </p:nvCxnSpPr>
        <p:spPr>
          <a:xfrm rot="5400000" flipH="1" flipV="1">
            <a:off x="4343400" y="4610100"/>
            <a:ext cx="3810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9" idx="3"/>
            <a:endCxn id="6" idx="1"/>
          </p:cNvCxnSpPr>
          <p:nvPr/>
        </p:nvCxnSpPr>
        <p:spPr>
          <a:xfrm>
            <a:off x="4876800" y="2895600"/>
            <a:ext cx="5334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9" idx="2"/>
            <a:endCxn id="20" idx="0"/>
          </p:cNvCxnSpPr>
          <p:nvPr/>
        </p:nvCxnSpPr>
        <p:spPr>
          <a:xfrm rot="16200000" flipH="1">
            <a:off x="3981450" y="3257550"/>
            <a:ext cx="609600" cy="4953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0" idx="0"/>
            <a:endCxn id="6" idx="2"/>
          </p:cNvCxnSpPr>
          <p:nvPr/>
        </p:nvCxnSpPr>
        <p:spPr>
          <a:xfrm rot="5400000" flipH="1" flipV="1">
            <a:off x="5105400" y="2628900"/>
            <a:ext cx="609600" cy="175260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形状 15"/>
          <p:cNvCxnSpPr>
            <a:stCxn id="18" idx="4"/>
            <a:endCxn id="6" idx="2"/>
          </p:cNvCxnSpPr>
          <p:nvPr/>
        </p:nvCxnSpPr>
        <p:spPr>
          <a:xfrm flipV="1">
            <a:off x="5334000" y="3200400"/>
            <a:ext cx="952500" cy="1981200"/>
          </a:xfrm>
          <a:prstGeom prst="curvedConnector2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箭头 16"/>
          <p:cNvSpPr/>
          <p:nvPr/>
        </p:nvSpPr>
        <p:spPr>
          <a:xfrm rot="5400000">
            <a:off x="3886200" y="2209800"/>
            <a:ext cx="3048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5400000" flipH="1">
            <a:off x="6096000" y="2209800"/>
            <a:ext cx="3048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05200" y="1132582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INPUT</a:t>
            </a:r>
            <a:endParaRPr lang="en-US" altLang="zh-CN" sz="1600" b="1" dirty="0" smtClean="0">
              <a:solidFill>
                <a:srgbClr val="7030A0"/>
              </a:solidFill>
            </a:endParaRPr>
          </a:p>
          <a:p>
            <a:pPr indent="117475"/>
            <a:r>
              <a:rPr lang="en-US" altLang="zh-CN" sz="1600" b="1" dirty="0" smtClean="0">
                <a:solidFill>
                  <a:srgbClr val="7030A0"/>
                </a:solidFill>
              </a:rPr>
              <a:t>SELECT</a:t>
            </a:r>
            <a:r>
              <a:rPr lang="en-US" altLang="zh-CN" sz="1600" dirty="0" smtClean="0">
                <a:solidFill>
                  <a:srgbClr val="7030A0"/>
                </a:solidFill>
              </a:rPr>
              <a:t> …</a:t>
            </a:r>
          </a:p>
          <a:p>
            <a:pPr indent="117475"/>
            <a:r>
              <a:rPr lang="en-US" altLang="zh-CN" sz="1600" b="1" dirty="0" smtClean="0">
                <a:solidFill>
                  <a:srgbClr val="7030A0"/>
                </a:solidFill>
              </a:rPr>
              <a:t>FROM</a:t>
            </a:r>
            <a:r>
              <a:rPr lang="en-US" altLang="zh-CN" sz="1600" dirty="0" smtClean="0">
                <a:solidFill>
                  <a:srgbClr val="7030A0"/>
                </a:solidFill>
              </a:rPr>
              <a:t> …</a:t>
            </a:r>
          </a:p>
          <a:p>
            <a:pPr indent="117475"/>
            <a:r>
              <a:rPr lang="en-US" altLang="zh-CN" sz="1600" b="1" dirty="0" smtClean="0">
                <a:solidFill>
                  <a:srgbClr val="7030A0"/>
                </a:solidFill>
              </a:rPr>
              <a:t>WHERE</a:t>
            </a:r>
            <a:r>
              <a:rPr lang="zh-CN" altLang="en-US" sz="1600" dirty="0" smtClean="0">
                <a:solidFill>
                  <a:srgbClr val="7030A0"/>
                </a:solidFill>
              </a:rPr>
              <a:t> </a:t>
            </a:r>
            <a:r>
              <a:rPr lang="en-US" altLang="zh-CN" sz="1600" dirty="0" smtClean="0">
                <a:solidFill>
                  <a:srgbClr val="7030A0"/>
                </a:solidFill>
              </a:rPr>
              <a:t>…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5410200" y="1447798"/>
          <a:ext cx="1676400" cy="685802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181600" y="1066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OUTPUT</a:t>
            </a:r>
            <a:endParaRPr lang="en-US" altLang="zh-CN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152400" y="4038600"/>
            <a:ext cx="3200400" cy="1600200"/>
          </a:xfrm>
          <a:prstGeom prst="wedgeRoundRectCallout">
            <a:avLst>
              <a:gd name="adj1" fmla="val 55936"/>
              <a:gd name="adj2" fmla="val 31813"/>
              <a:gd name="adj3" fmla="val 16667"/>
            </a:avLst>
          </a:prstGeom>
          <a:noFill/>
          <a:ln w="19050" cmpd="sng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u="sng" dirty="0" smtClean="0">
                <a:solidFill>
                  <a:schemeClr val="accent6">
                    <a:lumMod val="75000"/>
                  </a:schemeClr>
                </a:solidFill>
              </a:rPr>
              <a:t>Index Design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Special Inverted Index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Contextual Index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Join Index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248400" y="3581400"/>
            <a:ext cx="2743200" cy="2362200"/>
            <a:chOff x="6248400" y="3124200"/>
            <a:chExt cx="2667000" cy="3276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4709652"/>
              <a:ext cx="2258179" cy="137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圆角矩形标注 28"/>
            <p:cNvSpPr/>
            <p:nvPr/>
          </p:nvSpPr>
          <p:spPr>
            <a:xfrm>
              <a:off x="6248400" y="3124200"/>
              <a:ext cx="2667000" cy="3276600"/>
            </a:xfrm>
            <a:prstGeom prst="wedgeRoundRectCallout">
              <a:avLst>
                <a:gd name="adj1" fmla="val -74144"/>
                <a:gd name="adj2" fmla="val -15606"/>
                <a:gd name="adj3" fmla="val 16667"/>
              </a:avLst>
            </a:prstGeom>
            <a:noFill/>
            <a:ln w="19050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rtlCol="0" anchor="t" anchorCtr="0"/>
            <a:lstStyle/>
            <a:p>
              <a:r>
                <a:rPr lang="en-US" altLang="zh-CN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Query Optimization</a:t>
              </a:r>
            </a:p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Graph Coverage Problem</a:t>
              </a: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u="sng" dirty="0" smtClean="0">
                <a:solidFill>
                  <a:srgbClr val="002060"/>
                </a:solidFill>
              </a:endParaRP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endParaRPr lang="en-US" altLang="zh-CN" dirty="0" smtClean="0">
                <a:solidFill>
                  <a:srgbClr val="FF0000"/>
                </a:solidFill>
              </a:endParaRPr>
            </a:p>
            <a:p>
              <a:endParaRPr lang="en-US" altLang="zh-CN" dirty="0" smtClean="0">
                <a:solidFill>
                  <a:srgbClr val="FF0000"/>
                </a:solidFill>
              </a:endParaRPr>
            </a:p>
            <a:p>
              <a:endParaRPr lang="en-US" altLang="zh-CN" b="1" dirty="0" smtClean="0">
                <a:solidFill>
                  <a:srgbClr val="FF0000"/>
                </a:solidFill>
              </a:endParaRPr>
            </a:p>
            <a:p>
              <a:endParaRPr lang="en-US" altLang="zh-CN" b="1" dirty="0" smtClean="0">
                <a:solidFill>
                  <a:srgbClr val="FF0000"/>
                </a:solidFill>
              </a:endParaRPr>
            </a:p>
            <a:p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200650" y="2559050"/>
          <a:ext cx="114300" cy="215900"/>
        </p:xfrm>
        <a:graphic>
          <a:graphicData uri="http://schemas.openxmlformats.org/presentationml/2006/ole">
            <p:oleObj spid="_x0000_s1026" name="公式" r:id="rId5" imgW="114120" imgH="215640" progId="Equation.3">
              <p:embed/>
            </p:oleObj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5200650" y="2559050"/>
          <a:ext cx="114300" cy="215900"/>
        </p:xfrm>
        <a:graphic>
          <a:graphicData uri="http://schemas.openxmlformats.org/presentationml/2006/ole">
            <p:oleObj spid="_x0000_s1027" name="公式" r:id="rId6" imgW="114120" imgH="215640" progId="Equation.3">
              <p:embed/>
            </p:oleObj>
          </a:graphicData>
        </a:graphic>
      </p:graphicFrame>
      <p:sp>
        <p:nvSpPr>
          <p:cNvPr id="74" name="椭圆 73"/>
          <p:cNvSpPr/>
          <p:nvPr/>
        </p:nvSpPr>
        <p:spPr>
          <a:xfrm>
            <a:off x="990600" y="25908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Data Type Repository</a:t>
            </a:r>
            <a:endParaRPr lang="zh-CN" altLang="en-US" b="1" dirty="0"/>
          </a:p>
        </p:txBody>
      </p:sp>
      <p:cxnSp>
        <p:nvCxnSpPr>
          <p:cNvPr id="76" name="直接箭头连接符 75"/>
          <p:cNvCxnSpPr>
            <a:stCxn id="74" idx="6"/>
            <a:endCxn id="19" idx="1"/>
          </p:cNvCxnSpPr>
          <p:nvPr/>
        </p:nvCxnSpPr>
        <p:spPr>
          <a:xfrm>
            <a:off x="2819400" y="2895600"/>
            <a:ext cx="381000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右箭头 76"/>
          <p:cNvSpPr/>
          <p:nvPr/>
        </p:nvSpPr>
        <p:spPr>
          <a:xfrm rot="5400000">
            <a:off x="1828800" y="2209800"/>
            <a:ext cx="3048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80"/>
          <p:cNvSpPr txBox="1"/>
          <p:nvPr/>
        </p:nvSpPr>
        <p:spPr>
          <a:xfrm>
            <a:off x="1371600" y="162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Type Definition</a:t>
            </a:r>
            <a:endParaRPr lang="en-US" altLang="zh-CN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1206304">
            <a:off x="1181115" y="2524307"/>
            <a:ext cx="6975853" cy="240065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altLang="zh-CN" sz="3600" b="1" u="sng" dirty="0" smtClean="0">
                <a:solidFill>
                  <a:schemeClr val="accent6">
                    <a:lumMod val="50000"/>
                  </a:schemeClr>
                </a:solidFill>
              </a:rPr>
              <a:t>Experimental Result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3200" i="1" dirty="0" smtClean="0">
                <a:solidFill>
                  <a:schemeClr val="accent6">
                    <a:lumMod val="50000"/>
                  </a:schemeClr>
                </a:solidFill>
              </a:rPr>
              <a:t>Speed improvement</a:t>
            </a:r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6-10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times</a:t>
            </a:r>
            <a:endParaRPr lang="en-US" altLang="zh-CN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i="1" dirty="0" smtClean="0">
                <a:solidFill>
                  <a:schemeClr val="accent6">
                    <a:lumMod val="50000"/>
                  </a:schemeClr>
                </a:solidFill>
              </a:rPr>
              <a:t>Space overhead: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Around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times </a:t>
            </a:r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</a:rPr>
              <a:t>original corpus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763000" cy="1252728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Data-oriented Content Query System: </a:t>
            </a:r>
            <a:br>
              <a:rPr lang="en-US" altLang="zh-CN" sz="3200" dirty="0" smtClean="0"/>
            </a:br>
            <a:r>
              <a:rPr lang="en-US" altLang="zh-CN" sz="3200" dirty="0" smtClean="0"/>
              <a:t>Supporting Ad-hoc, Interactive “Content” Search.</a:t>
            </a:r>
            <a:endParaRPr lang="zh-CN" altLang="en-US" sz="3200" dirty="0"/>
          </a:p>
        </p:txBody>
      </p:sp>
      <p:pic>
        <p:nvPicPr>
          <p:cNvPr id="4" name="图片 3" descr="InternetMon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343400"/>
            <a:ext cx="2073519" cy="1487213"/>
          </a:xfrm>
          <a:prstGeom prst="rect">
            <a:avLst/>
          </a:prstGeom>
        </p:spPr>
      </p:pic>
      <p:pic>
        <p:nvPicPr>
          <p:cNvPr id="5" name="图片 4" descr="web-design.jpg"/>
          <p:cNvPicPr>
            <a:picLocks noChangeAspect="1"/>
          </p:cNvPicPr>
          <p:nvPr/>
        </p:nvPicPr>
        <p:blipFill>
          <a:blip r:embed="rId4" cstate="print"/>
          <a:srcRect l="5032" t="4545" r="4939" b="13636"/>
          <a:stretch>
            <a:fillRect/>
          </a:stretch>
        </p:blipFill>
        <p:spPr>
          <a:xfrm>
            <a:off x="5105400" y="4495800"/>
            <a:ext cx="1898294" cy="124411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752600" y="2743200"/>
            <a:ext cx="6172200" cy="13716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Data-oriented Content Query System</a:t>
            </a:r>
          </a:p>
          <a:p>
            <a:pPr algn="ctr"/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组合 15"/>
          <p:cNvGrpSpPr/>
          <p:nvPr/>
        </p:nvGrpSpPr>
        <p:grpSpPr>
          <a:xfrm>
            <a:off x="1295400" y="1371600"/>
            <a:ext cx="7315200" cy="1219200"/>
            <a:chOff x="1295400" y="2590800"/>
            <a:chExt cx="7315200" cy="1295400"/>
          </a:xfrm>
        </p:grpSpPr>
        <p:sp>
          <p:nvSpPr>
            <p:cNvPr id="10" name="圆角矩形 9"/>
            <p:cNvSpPr/>
            <p:nvPr/>
          </p:nvSpPr>
          <p:spPr>
            <a:xfrm>
              <a:off x="1295400" y="2590800"/>
              <a:ext cx="1981200" cy="1295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Web Info Extraction</a:t>
              </a:r>
              <a:endParaRPr lang="en-US" altLang="zh-CN" sz="1400" b="1" dirty="0" smtClean="0">
                <a:solidFill>
                  <a:srgbClr val="7030A0"/>
                </a:solidFill>
              </a:endParaRPr>
            </a:p>
            <a:p>
              <a:endParaRPr lang="en-US" altLang="zh-CN" sz="1400" dirty="0" smtClean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581400" y="2590800"/>
              <a:ext cx="1981200" cy="1295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Typed Entity Search</a:t>
              </a:r>
              <a:endParaRPr lang="en-US" altLang="zh-CN" sz="1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en-US" altLang="zh-CN" sz="1400" dirty="0" smtClean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867400" y="2590800"/>
              <a:ext cx="1981200" cy="1295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002060"/>
                  </a:solidFill>
                </a:rPr>
                <a:t>Web-based Q/A</a:t>
              </a:r>
              <a:endParaRPr lang="en-US" altLang="zh-CN" sz="1400" b="1" dirty="0" smtClean="0">
                <a:solidFill>
                  <a:srgbClr val="002060"/>
                </a:solidFill>
              </a:endParaRPr>
            </a:p>
            <a:p>
              <a:endParaRPr lang="en-US" altLang="zh-CN" sz="1400" dirty="0" smtClean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8001000" y="32385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29600" y="32385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椭圆 14"/>
            <p:cNvSpPr/>
            <p:nvPr/>
          </p:nvSpPr>
          <p:spPr>
            <a:xfrm>
              <a:off x="8458200" y="32385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6" name="矩形 15"/>
          <p:cNvSpPr/>
          <p:nvPr/>
        </p:nvSpPr>
        <p:spPr>
          <a:xfrm rot="250212">
            <a:off x="2181090" y="3381028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Interactive</a:t>
            </a:r>
            <a:endParaRPr lang="zh-CN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 rot="250212">
            <a:off x="4820268" y="3457228"/>
            <a:ext cx="2895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Ad-hoc</a:t>
            </a:r>
            <a:endParaRPr lang="zh-CN" alt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98" y="2392740"/>
            <a:ext cx="42126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  <a:p>
            <a:pPr algn="ctr"/>
            <a:r>
              <a:rPr lang="en-US" altLang="zh-C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zh-CN" alt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74776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Many Web Applications Try to Exploit the “Content” of Web Pages.</a:t>
            </a:r>
            <a:endParaRPr lang="zh-CN" altLang="en-US" sz="2800" dirty="0"/>
          </a:p>
        </p:txBody>
      </p:sp>
      <p:sp>
        <p:nvSpPr>
          <p:cNvPr id="16" name="圆角矩形 15"/>
          <p:cNvSpPr/>
          <p:nvPr/>
        </p:nvSpPr>
        <p:spPr>
          <a:xfrm>
            <a:off x="1524000" y="2278797"/>
            <a:ext cx="16764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274320" rtlCol="0" anchor="ctr"/>
          <a:lstStyle/>
          <a:p>
            <a:pPr algn="ctr"/>
            <a:r>
              <a:rPr lang="en-US" altLang="zh-CN" sz="2000" b="1" dirty="0" smtClean="0">
                <a:solidFill>
                  <a:schemeClr val="accent4">
                    <a:lumMod val="50000"/>
                  </a:schemeClr>
                </a:solidFill>
              </a:rPr>
              <a:t>Web Info Extraction</a:t>
            </a:r>
            <a:endParaRPr lang="en-US" altLang="zh-CN" sz="1400" b="1" dirty="0" smtClean="0">
              <a:solidFill>
                <a:srgbClr val="7030A0"/>
              </a:solidFill>
            </a:endParaRPr>
          </a:p>
          <a:p>
            <a:endParaRPr lang="en-US" altLang="zh-CN" sz="1400" dirty="0" smtClean="0"/>
          </a:p>
        </p:txBody>
      </p:sp>
      <p:sp>
        <p:nvSpPr>
          <p:cNvPr id="17" name="圆角矩形 16"/>
          <p:cNvSpPr/>
          <p:nvPr/>
        </p:nvSpPr>
        <p:spPr>
          <a:xfrm>
            <a:off x="3657600" y="2278797"/>
            <a:ext cx="16764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274320" rtlCol="0" anchor="ctr"/>
          <a:lstStyle/>
          <a:p>
            <a:pPr algn="ctr"/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Typed Entity Search</a:t>
            </a:r>
            <a:endParaRPr lang="en-US" altLang="zh-CN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1400" dirty="0" smtClean="0"/>
          </a:p>
        </p:txBody>
      </p:sp>
      <p:sp>
        <p:nvSpPr>
          <p:cNvPr id="18" name="圆角矩形 17"/>
          <p:cNvSpPr/>
          <p:nvPr/>
        </p:nvSpPr>
        <p:spPr>
          <a:xfrm>
            <a:off x="5715000" y="2278797"/>
            <a:ext cx="16764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274320" rtlCol="0" anchor="ctr"/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</a:rPr>
              <a:t>Web-based Q/A</a:t>
            </a:r>
            <a:endParaRPr lang="en-US" altLang="zh-CN" sz="1400" b="1" dirty="0" smtClean="0">
              <a:solidFill>
                <a:srgbClr val="002060"/>
              </a:solidFill>
            </a:endParaRPr>
          </a:p>
          <a:p>
            <a:endParaRPr lang="en-US" altLang="zh-CN" sz="1400" dirty="0" smtClean="0"/>
          </a:p>
        </p:txBody>
      </p:sp>
      <p:sp>
        <p:nvSpPr>
          <p:cNvPr id="19" name="椭圆 18"/>
          <p:cNvSpPr/>
          <p:nvPr/>
        </p:nvSpPr>
        <p:spPr>
          <a:xfrm>
            <a:off x="8001000" y="2659797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229600" y="2659797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458200" y="2659797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219201" y="1302603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In most cases, what we really want are not pages, but the information units inside.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67000" y="4554812"/>
            <a:ext cx="3871174" cy="1420998"/>
            <a:chOff x="2667000" y="5400215"/>
            <a:chExt cx="3871174" cy="1420998"/>
          </a:xfrm>
        </p:grpSpPr>
        <p:pic>
          <p:nvPicPr>
            <p:cNvPr id="24" name="图片 23" descr="InternetMond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5400215"/>
              <a:ext cx="1981200" cy="1420998"/>
            </a:xfrm>
            <a:prstGeom prst="rect">
              <a:avLst/>
            </a:prstGeom>
          </p:spPr>
        </p:pic>
        <p:pic>
          <p:nvPicPr>
            <p:cNvPr id="25" name="图片 24" descr="web-design.jpg"/>
            <p:cNvPicPr>
              <a:picLocks noChangeAspect="1"/>
            </p:cNvPicPr>
            <p:nvPr/>
          </p:nvPicPr>
          <p:blipFill>
            <a:blip r:embed="rId4" cstate="print"/>
            <a:srcRect l="5032" t="4545" r="4939" b="13636"/>
            <a:stretch>
              <a:fillRect/>
            </a:stretch>
          </p:blipFill>
          <p:spPr>
            <a:xfrm>
              <a:off x="4724400" y="5440680"/>
              <a:ext cx="1813774" cy="1188720"/>
            </a:xfrm>
            <a:prstGeom prst="rect">
              <a:avLst/>
            </a:prstGeom>
          </p:spPr>
        </p:pic>
      </p:grpSp>
      <p:sp>
        <p:nvSpPr>
          <p:cNvPr id="26" name="圆角矩形 25"/>
          <p:cNvSpPr/>
          <p:nvPr/>
        </p:nvSpPr>
        <p:spPr>
          <a:xfrm>
            <a:off x="1600200" y="3726597"/>
            <a:ext cx="5943600" cy="6858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               ? 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1"/>
          </p:nvPr>
        </p:nvSpPr>
        <p:spPr>
          <a:xfrm>
            <a:off x="8204396" y="5631596"/>
            <a:ext cx="733864" cy="274320"/>
          </a:xfrm>
        </p:spPr>
        <p:txBody>
          <a:bodyPr/>
          <a:lstStyle/>
          <a:p>
            <a:fld id="{B8586CCA-8C72-4029-A068-76FED401AB2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Content-Exploiting Application 1: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Web Information Extraction</a:t>
            </a:r>
            <a:endParaRPr lang="zh-CN" altLang="en-US" sz="36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2834426" y="4648200"/>
            <a:ext cx="3871174" cy="1371600"/>
            <a:chOff x="2667000" y="5400215"/>
            <a:chExt cx="3871174" cy="1420998"/>
          </a:xfrm>
        </p:grpSpPr>
        <p:pic>
          <p:nvPicPr>
            <p:cNvPr id="4" name="图片 3" descr="InternetMond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5400215"/>
              <a:ext cx="1981200" cy="1420998"/>
            </a:xfrm>
            <a:prstGeom prst="rect">
              <a:avLst/>
            </a:prstGeom>
          </p:spPr>
        </p:pic>
        <p:pic>
          <p:nvPicPr>
            <p:cNvPr id="5" name="图片 4" descr="web-design.jpg"/>
            <p:cNvPicPr>
              <a:picLocks noChangeAspect="1"/>
            </p:cNvPicPr>
            <p:nvPr/>
          </p:nvPicPr>
          <p:blipFill>
            <a:blip r:embed="rId4" cstate="print"/>
            <a:srcRect l="5032" t="4545" r="4939" b="13636"/>
            <a:stretch>
              <a:fillRect/>
            </a:stretch>
          </p:blipFill>
          <p:spPr>
            <a:xfrm>
              <a:off x="4724400" y="5440680"/>
              <a:ext cx="1813774" cy="1188720"/>
            </a:xfrm>
            <a:prstGeom prst="rect">
              <a:avLst/>
            </a:prstGeom>
          </p:spPr>
        </p:pic>
      </p:grpSp>
      <p:sp>
        <p:nvSpPr>
          <p:cNvPr id="6" name="圆角矩形 5"/>
          <p:cNvSpPr/>
          <p:nvPr/>
        </p:nvSpPr>
        <p:spPr>
          <a:xfrm>
            <a:off x="1524000" y="3962400"/>
            <a:ext cx="5943600" cy="6858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Information Extractors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90600" y="1219200"/>
            <a:ext cx="72390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45720" rtlCol="0" anchor="ctr"/>
          <a:lstStyle/>
          <a:p>
            <a:pPr algn="ctr"/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</a:rPr>
              <a:t>Web Information Extraction (WIE)</a:t>
            </a:r>
          </a:p>
          <a:p>
            <a:pPr algn="ctr"/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(Marius 2006, </a:t>
            </a:r>
            <a:r>
              <a:rPr lang="en-US" altLang="zh-CN" i="1" dirty="0" err="1" smtClean="0">
                <a:solidFill>
                  <a:schemeClr val="accent2">
                    <a:lumMod val="50000"/>
                  </a:schemeClr>
                </a:solidFill>
              </a:rPr>
              <a:t>Cafarella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 2005, </a:t>
            </a:r>
            <a:r>
              <a:rPr lang="en-US" altLang="zh-CN" i="1" dirty="0" err="1" smtClean="0">
                <a:solidFill>
                  <a:schemeClr val="accent2">
                    <a:lumMod val="50000"/>
                  </a:schemeClr>
                </a:solidFill>
              </a:rPr>
              <a:t>Etzioni</a:t>
            </a:r>
            <a:r>
              <a:rPr lang="en-US" altLang="zh-CN" i="1" dirty="0" smtClean="0">
                <a:solidFill>
                  <a:schemeClr val="accent2">
                    <a:lumMod val="50000"/>
                  </a:schemeClr>
                </a:solidFill>
              </a:rPr>
              <a:t> 2004)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362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 smtClean="0">
                <a:solidFill>
                  <a:schemeClr val="accent4">
                    <a:lumMod val="50000"/>
                  </a:schemeClr>
                </a:solidFill>
              </a:rPr>
              <a:t>Pattern:</a:t>
            </a:r>
          </a:p>
          <a:p>
            <a:pPr algn="ctr"/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“#Number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</a:rPr>
              <a:t>people die of 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#Disease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</a:rPr>
              <a:t>each year”</a:t>
            </a:r>
            <a:endParaRPr lang="zh-CN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800600" y="2209800"/>
          <a:ext cx="3237963" cy="1463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71600"/>
                <a:gridCol w="1866363"/>
              </a:tblGrid>
              <a:tr h="24553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Disease</a:t>
                      </a:r>
                      <a:endParaRPr lang="zh-CN" alt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Death</a:t>
                      </a:r>
                      <a:endParaRPr lang="zh-CN" alt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altLang="zh-CN" sz="1800" i="0" dirty="0" smtClean="0"/>
                        <a:t>Influenza</a:t>
                      </a:r>
                      <a:endParaRPr lang="zh-CN" alt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63730 </a:t>
                      </a:r>
                      <a:endParaRPr lang="en-US" altLang="zh-CN" sz="1800" dirty="0" smtClean="0"/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Penumonia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61776 </a:t>
                      </a:r>
                      <a:endParaRPr lang="en-US" altLang="zh-CN" sz="1800" dirty="0" smtClean="0"/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…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…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下箭头 16"/>
          <p:cNvSpPr/>
          <p:nvPr/>
        </p:nvSpPr>
        <p:spPr>
          <a:xfrm>
            <a:off x="2286000" y="3657600"/>
            <a:ext cx="381000" cy="4572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flipV="1">
            <a:off x="6477000" y="3581400"/>
            <a:ext cx="381000" cy="5334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19200" y="2667000"/>
            <a:ext cx="6680247" cy="1908215"/>
            <a:chOff x="1549353" y="4963914"/>
            <a:chExt cx="6084538" cy="1908215"/>
          </a:xfrm>
        </p:grpSpPr>
        <p:sp>
          <p:nvSpPr>
            <p:cNvPr id="19" name="TextBox 18"/>
            <p:cNvSpPr txBox="1"/>
            <p:nvPr/>
          </p:nvSpPr>
          <p:spPr>
            <a:xfrm rot="21206304">
              <a:off x="1549353" y="4963914"/>
              <a:ext cx="6084538" cy="1908215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0000"/>
              </a:solidFill>
              <a:prstDash val="dash"/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pPr algn="ctr"/>
              <a:r>
                <a:rPr lang="en-US" altLang="zh-CN" sz="3600" b="1" u="sng" dirty="0" smtClean="0">
                  <a:solidFill>
                    <a:srgbClr val="FF0000"/>
                  </a:solidFill>
                </a:rPr>
                <a:t>Limitation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3200" dirty="0" smtClean="0">
                  <a:solidFill>
                    <a:srgbClr val="FF0000"/>
                  </a:solidFill>
                </a:rPr>
                <a:t>Focus on simple patterns.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3200" dirty="0" smtClean="0">
                  <a:solidFill>
                    <a:srgbClr val="FF0000"/>
                  </a:solidFill>
                </a:rPr>
                <a:t>Lack of interactivity.</a:t>
              </a:r>
            </a:p>
          </p:txBody>
        </p:sp>
        <p:pic>
          <p:nvPicPr>
            <p:cNvPr id="1945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183075">
              <a:off x="6165273" y="5057468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09728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Content-Exploiting Application 2: </a:t>
            </a:r>
            <a:br>
              <a:rPr lang="en-US" altLang="zh-CN" sz="1800" dirty="0" smtClean="0"/>
            </a:br>
            <a:r>
              <a:rPr lang="en-US" altLang="zh-CN" sz="3600" dirty="0" smtClean="0"/>
              <a:t>Web-based Question Answering</a:t>
            </a:r>
            <a:endParaRPr lang="zh-CN" altLang="en-US" sz="3600" dirty="0"/>
          </a:p>
        </p:txBody>
      </p:sp>
      <p:sp>
        <p:nvSpPr>
          <p:cNvPr id="7" name="圆角矩形 6"/>
          <p:cNvSpPr/>
          <p:nvPr/>
        </p:nvSpPr>
        <p:spPr>
          <a:xfrm>
            <a:off x="990600" y="1216152"/>
            <a:ext cx="7242048" cy="841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45720" rtlCol="0" anchor="ctr"/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</a:rPr>
              <a:t>Web-based Question Answering (WQA)</a:t>
            </a:r>
          </a:p>
          <a:p>
            <a:pPr algn="ctr"/>
            <a:r>
              <a:rPr lang="en-US" altLang="zh-CN" i="1" dirty="0" smtClean="0"/>
              <a:t>(Wu 2007, Lin 2003, Brill 2002)</a:t>
            </a:r>
            <a:endParaRPr lang="en-US" altLang="zh-CN" dirty="0" smtClean="0"/>
          </a:p>
        </p:txBody>
      </p:sp>
      <p:sp>
        <p:nvSpPr>
          <p:cNvPr id="12" name="云形标注 11"/>
          <p:cNvSpPr/>
          <p:nvPr/>
        </p:nvSpPr>
        <p:spPr>
          <a:xfrm>
            <a:off x="381000" y="2133600"/>
            <a:ext cx="3810000" cy="1143000"/>
          </a:xfrm>
          <a:prstGeom prst="cloudCallout">
            <a:avLst>
              <a:gd name="adj1" fmla="val -44168"/>
              <a:gd name="adj2" fmla="val 548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How many people die from seasonal flue each year in US?</a:t>
            </a:r>
            <a:endParaRPr lang="zh-CN" altLang="en-US" sz="2000" b="1" dirty="0"/>
          </a:p>
        </p:txBody>
      </p:sp>
      <p:sp>
        <p:nvSpPr>
          <p:cNvPr id="14" name="下箭头 13"/>
          <p:cNvSpPr/>
          <p:nvPr/>
        </p:nvSpPr>
        <p:spPr>
          <a:xfrm rot="10800000" flipV="1">
            <a:off x="2438400" y="3314699"/>
            <a:ext cx="381000" cy="495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3200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Keywords:</a:t>
            </a:r>
          </a:p>
          <a:p>
            <a:r>
              <a:rPr lang="en-US" altLang="zh-CN" sz="2000" b="1" dirty="0" smtClean="0"/>
              <a:t>“seasonal flu death”</a:t>
            </a:r>
            <a:endParaRPr lang="zh-CN" altLang="en-US" sz="2000" b="1" dirty="0"/>
          </a:p>
        </p:txBody>
      </p:sp>
      <p:sp>
        <p:nvSpPr>
          <p:cNvPr id="16" name="下箭头 15"/>
          <p:cNvSpPr/>
          <p:nvPr/>
        </p:nvSpPr>
        <p:spPr>
          <a:xfrm flipV="1">
            <a:off x="6172200" y="3200400"/>
            <a:ext cx="381000" cy="533400"/>
          </a:xfrm>
          <a:prstGeom prst="downArrow">
            <a:avLst/>
          </a:prstGeom>
          <a:solidFill>
            <a:schemeClr val="lt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3124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Parse Top-k results</a:t>
            </a:r>
            <a:endParaRPr lang="zh-CN" altLang="en-US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5486400" y="2286000"/>
            <a:ext cx="2209800" cy="609600"/>
          </a:xfrm>
          <a:prstGeom prst="rect">
            <a:avLst/>
          </a:prstGeom>
          <a:ln w="12700">
            <a:solidFill>
              <a:srgbClr val="0070C0"/>
            </a:solidFill>
            <a:prstDash val="dashDot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</a:rPr>
              <a:t>Around 36,000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667000" y="4572000"/>
            <a:ext cx="3871174" cy="1420998"/>
            <a:chOff x="2667000" y="5400215"/>
            <a:chExt cx="3871174" cy="1420998"/>
          </a:xfrm>
        </p:grpSpPr>
        <p:pic>
          <p:nvPicPr>
            <p:cNvPr id="20" name="图片 19" descr="InternetMond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5400215"/>
              <a:ext cx="1981200" cy="1420998"/>
            </a:xfrm>
            <a:prstGeom prst="rect">
              <a:avLst/>
            </a:prstGeom>
          </p:spPr>
        </p:pic>
        <p:pic>
          <p:nvPicPr>
            <p:cNvPr id="21" name="图片 20" descr="web-design.jpg"/>
            <p:cNvPicPr>
              <a:picLocks noChangeAspect="1"/>
            </p:cNvPicPr>
            <p:nvPr/>
          </p:nvPicPr>
          <p:blipFill>
            <a:blip r:embed="rId4" cstate="print"/>
            <a:srcRect l="5032" t="4545" r="4939" b="13636"/>
            <a:stretch>
              <a:fillRect/>
            </a:stretch>
          </p:blipFill>
          <p:spPr>
            <a:xfrm>
              <a:off x="4724400" y="5440680"/>
              <a:ext cx="1813774" cy="1188720"/>
            </a:xfrm>
            <a:prstGeom prst="rect">
              <a:avLst/>
            </a:prstGeom>
          </p:spPr>
        </p:pic>
      </p:grpSp>
      <p:sp>
        <p:nvSpPr>
          <p:cNvPr id="23" name="圆角矩形 22"/>
          <p:cNvSpPr/>
          <p:nvPr/>
        </p:nvSpPr>
        <p:spPr>
          <a:xfrm>
            <a:off x="1600200" y="3886200"/>
            <a:ext cx="5943600" cy="6858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图片 25" descr="goog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886200"/>
            <a:ext cx="1905000" cy="73377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219200" y="3048000"/>
            <a:ext cx="6557789" cy="2034401"/>
            <a:chOff x="1558502" y="3715794"/>
            <a:chExt cx="6179241" cy="1891868"/>
          </a:xfrm>
        </p:grpSpPr>
        <p:sp>
          <p:nvSpPr>
            <p:cNvPr id="28" name="TextBox 27"/>
            <p:cNvSpPr txBox="1"/>
            <p:nvPr/>
          </p:nvSpPr>
          <p:spPr>
            <a:xfrm rot="21206304">
              <a:off x="1558502" y="3715794"/>
              <a:ext cx="6179241" cy="1891868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0000"/>
              </a:solidFill>
              <a:prstDash val="dash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 algn="ctr"/>
              <a:r>
                <a:rPr lang="en-US" altLang="zh-CN" sz="3600" b="1" u="sng" dirty="0" smtClean="0">
                  <a:solidFill>
                    <a:srgbClr val="FF0000"/>
                  </a:solidFill>
                </a:rPr>
                <a:t>Limitation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3200" dirty="0" smtClean="0">
                  <a:solidFill>
                    <a:srgbClr val="FF0000"/>
                  </a:solidFill>
                </a:rPr>
                <a:t>Only rely on top-k pages to </a:t>
              </a:r>
            </a:p>
            <a:p>
              <a:r>
                <a:rPr lang="en-US" altLang="zh-CN" sz="3200" dirty="0" smtClean="0">
                  <a:solidFill>
                    <a:srgbClr val="FF0000"/>
                  </a:solidFill>
                </a:rPr>
                <a:t>retrieve the answer.</a:t>
              </a:r>
            </a:p>
          </p:txBody>
        </p: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183075">
              <a:off x="6114359" y="3726873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灯片编号占位符 23"/>
          <p:cNvSpPr>
            <a:spLocks noGrp="1"/>
          </p:cNvSpPr>
          <p:nvPr>
            <p:ph type="sldNum" sz="quarter" idx="11"/>
          </p:nvPr>
        </p:nvSpPr>
        <p:spPr>
          <a:xfrm>
            <a:off x="8204396" y="5980386"/>
            <a:ext cx="733864" cy="274320"/>
          </a:xfrm>
        </p:spPr>
        <p:txBody>
          <a:bodyPr/>
          <a:lstStyle/>
          <a:p>
            <a:fld id="{B8586CCA-8C72-4029-A068-76FED401AB2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09728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Content-Exploiting Application 3: </a:t>
            </a:r>
            <a:br>
              <a:rPr lang="en-US" altLang="zh-CN" sz="2000" dirty="0" smtClean="0"/>
            </a:br>
            <a:r>
              <a:rPr lang="en-US" altLang="zh-CN" sz="4000" dirty="0" smtClean="0"/>
              <a:t>Typed-Entity Search</a:t>
            </a:r>
            <a:endParaRPr lang="zh-CN" altLang="en-US" sz="4000" dirty="0"/>
          </a:p>
        </p:txBody>
      </p:sp>
      <p:sp>
        <p:nvSpPr>
          <p:cNvPr id="4" name="圆角矩形 3"/>
          <p:cNvSpPr/>
          <p:nvPr/>
        </p:nvSpPr>
        <p:spPr>
          <a:xfrm>
            <a:off x="990600" y="1173481"/>
            <a:ext cx="7242048" cy="8412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91440" rtlCol="0" anchor="ctr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</a:rPr>
              <a:t>Typed-Entity Search (TES)</a:t>
            </a:r>
          </a:p>
          <a:p>
            <a:pPr algn="ctr"/>
            <a:r>
              <a:rPr lang="en-US" altLang="zh-CN" i="1" dirty="0" smtClean="0"/>
              <a:t>(Cheng 2007, </a:t>
            </a:r>
            <a:r>
              <a:rPr lang="en-US" altLang="zh-CN" i="1" dirty="0" err="1" smtClean="0"/>
              <a:t>Cafarella</a:t>
            </a:r>
            <a:r>
              <a:rPr lang="en-US" altLang="zh-CN" i="1" dirty="0" smtClean="0"/>
              <a:t> 2007, </a:t>
            </a:r>
            <a:r>
              <a:rPr lang="en-US" altLang="zh-CN" dirty="0" err="1" smtClean="0"/>
              <a:t>Chakrabarti</a:t>
            </a:r>
            <a:r>
              <a:rPr lang="en-US" altLang="zh-CN" dirty="0" smtClean="0"/>
              <a:t> 2006</a:t>
            </a:r>
            <a:r>
              <a:rPr lang="en-US" altLang="zh-CN" i="1" dirty="0" smtClean="0"/>
              <a:t>)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6200" y="2087881"/>
            <a:ext cx="2057400" cy="2789238"/>
            <a:chOff x="76200" y="2895600"/>
            <a:chExt cx="2057400" cy="2789238"/>
          </a:xfrm>
        </p:grpSpPr>
        <p:pic>
          <p:nvPicPr>
            <p:cNvPr id="6" name="Picture 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724400"/>
              <a:ext cx="940481" cy="960438"/>
            </a:xfrm>
            <a:prstGeom prst="rect">
              <a:avLst/>
            </a:prstGeom>
            <a:noFill/>
          </p:spPr>
        </p:pic>
        <p:sp>
          <p:nvSpPr>
            <p:cNvPr id="7" name="云形标注 6"/>
            <p:cNvSpPr/>
            <p:nvPr/>
          </p:nvSpPr>
          <p:spPr>
            <a:xfrm>
              <a:off x="76200" y="2895600"/>
              <a:ext cx="2057400" cy="1447800"/>
            </a:xfrm>
            <a:prstGeom prst="cloudCallout">
              <a:avLst>
                <a:gd name="adj1" fmla="val -17034"/>
                <a:gd name="adj2" fmla="val 657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Amazon </a:t>
              </a:r>
              <a:r>
                <a:rPr lang="en-US" altLang="zh-CN" b="1" dirty="0" smtClean="0">
                  <a:solidFill>
                    <a:schemeClr val="accent3">
                      <a:lumMod val="75000"/>
                    </a:schemeClr>
                  </a:solidFill>
                </a:rPr>
                <a:t>Phone</a:t>
              </a:r>
            </a:p>
            <a:p>
              <a:pPr algn="ctr"/>
              <a:endParaRPr lang="zh-CN" alt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8" name="Picture 68" descr="j0349988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810000"/>
              <a:ext cx="372429" cy="221226"/>
            </a:xfrm>
            <a:prstGeom prst="rect">
              <a:avLst/>
            </a:prstGeom>
            <a:noFill/>
          </p:spPr>
        </p:pic>
      </p:grpSp>
      <p:sp>
        <p:nvSpPr>
          <p:cNvPr id="10" name="右箭头 9"/>
          <p:cNvSpPr/>
          <p:nvPr/>
        </p:nvSpPr>
        <p:spPr>
          <a:xfrm>
            <a:off x="2209800" y="3307081"/>
            <a:ext cx="30480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7010400" y="3383281"/>
            <a:ext cx="304800" cy="381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7086600" y="2392681"/>
            <a:ext cx="2012410" cy="2209800"/>
            <a:chOff x="6902990" y="3124200"/>
            <a:chExt cx="2012410" cy="2209800"/>
          </a:xfrm>
        </p:grpSpPr>
        <p:grpSp>
          <p:nvGrpSpPr>
            <p:cNvPr id="12" name="组合 11"/>
            <p:cNvGrpSpPr/>
            <p:nvPr/>
          </p:nvGrpSpPr>
          <p:grpSpPr>
            <a:xfrm>
              <a:off x="7283989" y="3683000"/>
              <a:ext cx="1219201" cy="1651000"/>
              <a:chOff x="7086599" y="2940050"/>
              <a:chExt cx="1219201" cy="1651000"/>
            </a:xfrm>
          </p:grpSpPr>
          <p:pic>
            <p:nvPicPr>
              <p:cNvPr id="13" name="Picture 80" descr="j0412272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12012" y="3346450"/>
                <a:ext cx="436563" cy="444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81" descr="j0349988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94549" y="2978150"/>
                <a:ext cx="441325" cy="336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24" descr="j0396298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5662" y="3795713"/>
                <a:ext cx="428625" cy="3381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Rectangle 141"/>
              <p:cNvSpPr>
                <a:spLocks noChangeArrowheads="1"/>
              </p:cNvSpPr>
              <p:nvPr/>
            </p:nvSpPr>
            <p:spPr bwMode="auto">
              <a:xfrm>
                <a:off x="7729537" y="4178300"/>
                <a:ext cx="576263" cy="412750"/>
              </a:xfrm>
              <a:prstGeom prst="rect">
                <a:avLst/>
              </a:prstGeom>
              <a:noFill/>
              <a:ln w="9525" algn="ctr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altLang="zh-CN" sz="2000" u="none">
                    <a:ea typeface="宋体" charset="-122"/>
                  </a:rPr>
                  <a:t>…</a:t>
                </a:r>
              </a:p>
            </p:txBody>
          </p:sp>
          <p:sp>
            <p:nvSpPr>
              <p:cNvPr id="17" name="Rectangle 140"/>
              <p:cNvSpPr>
                <a:spLocks noChangeArrowheads="1"/>
              </p:cNvSpPr>
              <p:nvPr/>
            </p:nvSpPr>
            <p:spPr bwMode="auto">
              <a:xfrm>
                <a:off x="7086599" y="4178300"/>
                <a:ext cx="642938" cy="412750"/>
              </a:xfrm>
              <a:prstGeom prst="rect">
                <a:avLst/>
              </a:prstGeom>
              <a:noFill/>
              <a:ln w="9525" algn="ctr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altLang="zh-CN" sz="2000" u="none">
                    <a:ea typeface="宋体" charset="-122"/>
                  </a:rPr>
                  <a:t>…</a:t>
                </a:r>
                <a:endParaRPr lang="zh-CN" altLang="en-US" sz="2000" u="none">
                  <a:ea typeface="宋体" charset="-122"/>
                </a:endParaRPr>
              </a:p>
            </p:txBody>
          </p:sp>
          <p:sp>
            <p:nvSpPr>
              <p:cNvPr id="18" name="Rectangle 139"/>
              <p:cNvSpPr>
                <a:spLocks noChangeArrowheads="1"/>
              </p:cNvSpPr>
              <p:nvPr/>
            </p:nvSpPr>
            <p:spPr bwMode="auto">
              <a:xfrm>
                <a:off x="7729537" y="3765550"/>
                <a:ext cx="576263" cy="412750"/>
              </a:xfrm>
              <a:prstGeom prst="rect">
                <a:avLst/>
              </a:prstGeom>
              <a:noFill/>
              <a:ln w="9525" algn="ctr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altLang="zh-CN" sz="1600" u="none">
                    <a:ea typeface="宋体" charset="-122"/>
                  </a:rPr>
                  <a:t>0.60</a:t>
                </a:r>
                <a:endParaRPr lang="zh-CN" altLang="en-US" sz="1600" u="none">
                  <a:ea typeface="宋体" charset="-122"/>
                </a:endParaRPr>
              </a:p>
            </p:txBody>
          </p:sp>
          <p:sp>
            <p:nvSpPr>
              <p:cNvPr id="19" name="Rectangle 137"/>
              <p:cNvSpPr>
                <a:spLocks noChangeArrowheads="1"/>
              </p:cNvSpPr>
              <p:nvPr/>
            </p:nvSpPr>
            <p:spPr bwMode="auto">
              <a:xfrm>
                <a:off x="7729537" y="3352800"/>
                <a:ext cx="576263" cy="412750"/>
              </a:xfrm>
              <a:prstGeom prst="rect">
                <a:avLst/>
              </a:prstGeom>
              <a:noFill/>
              <a:ln w="9525" algn="ctr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altLang="zh-CN" sz="1600" u="none" dirty="0">
                    <a:ea typeface="宋体" charset="-122"/>
                  </a:rPr>
                  <a:t>0.80</a:t>
                </a:r>
                <a:endParaRPr lang="zh-CN" altLang="en-US" sz="1600" u="none" dirty="0">
                  <a:ea typeface="宋体" charset="-122"/>
                </a:endParaRPr>
              </a:p>
            </p:txBody>
          </p:sp>
          <p:sp>
            <p:nvSpPr>
              <p:cNvPr id="20" name="Rectangle 135"/>
              <p:cNvSpPr>
                <a:spLocks noChangeArrowheads="1"/>
              </p:cNvSpPr>
              <p:nvPr/>
            </p:nvSpPr>
            <p:spPr bwMode="auto">
              <a:xfrm>
                <a:off x="7729537" y="2940050"/>
                <a:ext cx="576263" cy="412750"/>
              </a:xfrm>
              <a:prstGeom prst="rect">
                <a:avLst/>
              </a:prstGeom>
              <a:noFill/>
              <a:ln w="9525" algn="ctr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r>
                  <a:rPr lang="en-US" altLang="zh-CN" sz="1600" u="none">
                    <a:ea typeface="宋体" charset="-122"/>
                  </a:rPr>
                  <a:t>0.90</a:t>
                </a:r>
                <a:endParaRPr lang="zh-CN" altLang="en-US" sz="1600" u="none">
                  <a:ea typeface="宋体" charset="-122"/>
                </a:endParaRPr>
              </a:p>
            </p:txBody>
          </p:sp>
          <p:sp>
            <p:nvSpPr>
              <p:cNvPr id="21" name="Line 142"/>
              <p:cNvSpPr>
                <a:spLocks noChangeShapeType="1"/>
              </p:cNvSpPr>
              <p:nvPr/>
            </p:nvSpPr>
            <p:spPr bwMode="auto">
              <a:xfrm>
                <a:off x="7086599" y="2940050"/>
                <a:ext cx="1219200" cy="0"/>
              </a:xfrm>
              <a:prstGeom prst="line">
                <a:avLst/>
              </a:prstGeom>
              <a:noFill/>
              <a:ln w="28575" cap="sq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143"/>
              <p:cNvSpPr>
                <a:spLocks noChangeShapeType="1"/>
              </p:cNvSpPr>
              <p:nvPr/>
            </p:nvSpPr>
            <p:spPr bwMode="auto">
              <a:xfrm>
                <a:off x="7086599" y="3352800"/>
                <a:ext cx="1219200" cy="0"/>
              </a:xfrm>
              <a:prstGeom prst="line">
                <a:avLst/>
              </a:prstGeom>
              <a:noFill/>
              <a:ln w="127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144"/>
              <p:cNvSpPr>
                <a:spLocks noChangeShapeType="1"/>
              </p:cNvSpPr>
              <p:nvPr/>
            </p:nvSpPr>
            <p:spPr bwMode="auto">
              <a:xfrm>
                <a:off x="7086599" y="3765550"/>
                <a:ext cx="1219200" cy="0"/>
              </a:xfrm>
              <a:prstGeom prst="line">
                <a:avLst/>
              </a:prstGeom>
              <a:noFill/>
              <a:ln w="127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145"/>
              <p:cNvSpPr>
                <a:spLocks noChangeShapeType="1"/>
              </p:cNvSpPr>
              <p:nvPr/>
            </p:nvSpPr>
            <p:spPr bwMode="auto">
              <a:xfrm>
                <a:off x="7086599" y="4178300"/>
                <a:ext cx="1219200" cy="0"/>
              </a:xfrm>
              <a:prstGeom prst="line">
                <a:avLst/>
              </a:prstGeom>
              <a:noFill/>
              <a:ln w="127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146"/>
              <p:cNvSpPr>
                <a:spLocks noChangeShapeType="1"/>
              </p:cNvSpPr>
              <p:nvPr/>
            </p:nvSpPr>
            <p:spPr bwMode="auto">
              <a:xfrm>
                <a:off x="7086599" y="4591050"/>
                <a:ext cx="1219200" cy="0"/>
              </a:xfrm>
              <a:prstGeom prst="line">
                <a:avLst/>
              </a:prstGeom>
              <a:noFill/>
              <a:ln w="28575" cap="sq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147"/>
              <p:cNvSpPr>
                <a:spLocks noChangeShapeType="1"/>
              </p:cNvSpPr>
              <p:nvPr/>
            </p:nvSpPr>
            <p:spPr bwMode="auto">
              <a:xfrm>
                <a:off x="7086599" y="2940050"/>
                <a:ext cx="0" cy="1651000"/>
              </a:xfrm>
              <a:prstGeom prst="line">
                <a:avLst/>
              </a:prstGeom>
              <a:noFill/>
              <a:ln w="28575" cap="sq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148"/>
              <p:cNvSpPr>
                <a:spLocks noChangeShapeType="1"/>
              </p:cNvSpPr>
              <p:nvPr/>
            </p:nvSpPr>
            <p:spPr bwMode="auto">
              <a:xfrm>
                <a:off x="7729537" y="2940050"/>
                <a:ext cx="0" cy="1651000"/>
              </a:xfrm>
              <a:prstGeom prst="line">
                <a:avLst/>
              </a:prstGeom>
              <a:noFill/>
              <a:ln w="12700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149"/>
              <p:cNvSpPr>
                <a:spLocks noChangeShapeType="1"/>
              </p:cNvSpPr>
              <p:nvPr/>
            </p:nvSpPr>
            <p:spPr bwMode="auto">
              <a:xfrm>
                <a:off x="8305799" y="2940050"/>
                <a:ext cx="0" cy="1651000"/>
              </a:xfrm>
              <a:prstGeom prst="line">
                <a:avLst/>
              </a:prstGeom>
              <a:noFill/>
              <a:ln w="28575" cap="sq">
                <a:solidFill>
                  <a:schemeClr val="accent5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902990" y="3124200"/>
              <a:ext cx="201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1">
                      <a:lumMod val="50000"/>
                    </a:schemeClr>
                  </a:solidFill>
                </a:rPr>
                <a:t>Ranked Entity List</a:t>
              </a:r>
              <a:endParaRPr lang="zh-CN" alt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40538">
            <a:off x="2550837" y="4674766"/>
            <a:ext cx="5162292" cy="1217294"/>
            <a:chOff x="2783072" y="5640706"/>
            <a:chExt cx="3699679" cy="1217294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5640706"/>
              <a:ext cx="1224951" cy="1217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 rot="20997450">
              <a:off x="2783072" y="6023073"/>
              <a:ext cx="27455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accent4">
                      <a:lumMod val="50000"/>
                    </a:schemeClr>
                  </a:solidFill>
                </a:rPr>
                <a:t>But … Where is </a:t>
              </a:r>
              <a:r>
                <a:rPr lang="en-US" altLang="zh-CN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Professor</a:t>
              </a:r>
              <a:endParaRPr lang="zh-CN" altLang="en-US" sz="2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15361" name="Picture 1" descr="C:\Users\MianweiZhou\Desktop\entitysearc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367281"/>
            <a:ext cx="4176279" cy="2311400"/>
          </a:xfrm>
          <a:prstGeom prst="rect">
            <a:avLst/>
          </a:prstGeom>
          <a:noFill/>
        </p:spPr>
      </p:pic>
      <p:grpSp>
        <p:nvGrpSpPr>
          <p:cNvPr id="41" name="组合 40"/>
          <p:cNvGrpSpPr/>
          <p:nvPr/>
        </p:nvGrpSpPr>
        <p:grpSpPr>
          <a:xfrm>
            <a:off x="1600200" y="2438400"/>
            <a:ext cx="6796254" cy="1961747"/>
            <a:chOff x="1548799" y="3482256"/>
            <a:chExt cx="6253699" cy="1795186"/>
          </a:xfrm>
        </p:grpSpPr>
        <p:sp>
          <p:nvSpPr>
            <p:cNvPr id="42" name="TextBox 41"/>
            <p:cNvSpPr txBox="1"/>
            <p:nvPr/>
          </p:nvSpPr>
          <p:spPr>
            <a:xfrm rot="21206304">
              <a:off x="1548799" y="3553893"/>
              <a:ext cx="6253699" cy="1723549"/>
            </a:xfrm>
            <a:prstGeom prst="rect">
              <a:avLst/>
            </a:prstGeom>
            <a:solidFill>
              <a:schemeClr val="bg1"/>
            </a:solidFill>
            <a:ln w="25400" cmpd="sng">
              <a:solidFill>
                <a:srgbClr val="FF0000"/>
              </a:solidFill>
              <a:prstDash val="dash"/>
            </a:ln>
          </p:spPr>
          <p:txBody>
            <a:bodyPr wrap="square" lIns="182880" tIns="182880" rIns="182880" bIns="182880" rtlCol="0">
              <a:noAutofit/>
            </a:bodyPr>
            <a:lstStyle/>
            <a:p>
              <a:pPr algn="ctr"/>
              <a:r>
                <a:rPr lang="en-US" altLang="zh-CN" sz="3600" b="1" u="sng" dirty="0" smtClean="0">
                  <a:solidFill>
                    <a:srgbClr val="FF0000"/>
                  </a:solidFill>
                </a:rPr>
                <a:t>Limitation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3200" dirty="0" smtClean="0">
                  <a:solidFill>
                    <a:srgbClr val="FF0000"/>
                  </a:solidFill>
                </a:rPr>
                <a:t>Limited Number of Data Type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sz="3200" dirty="0" smtClean="0">
                  <a:solidFill>
                    <a:srgbClr val="FF0000"/>
                  </a:solidFill>
                </a:rPr>
                <a:t>Lack of Flexibility</a:t>
              </a:r>
            </a:p>
          </p:txBody>
        </p:sp>
        <p:pic>
          <p:nvPicPr>
            <p:cNvPr id="43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183075">
              <a:off x="6427819" y="3482256"/>
              <a:ext cx="1219200" cy="121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灯片编号占位符 37"/>
          <p:cNvSpPr>
            <a:spLocks noGrp="1"/>
          </p:cNvSpPr>
          <p:nvPr>
            <p:ph type="sldNum" sz="quarter" idx="11"/>
          </p:nvPr>
        </p:nvSpPr>
        <p:spPr>
          <a:xfrm>
            <a:off x="8204396" y="6050280"/>
            <a:ext cx="733864" cy="274320"/>
          </a:xfrm>
        </p:spPr>
        <p:txBody>
          <a:bodyPr/>
          <a:lstStyle/>
          <a:p>
            <a:fld id="{B8586CCA-8C72-4029-A068-76FED401AB2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763000" cy="1252728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General System for Querying Text “Content”, Much Like How DBMS Supports Data Application</a:t>
            </a:r>
            <a:endParaRPr lang="zh-CN" altLang="en-US" sz="2800" dirty="0"/>
          </a:p>
        </p:txBody>
      </p:sp>
      <p:pic>
        <p:nvPicPr>
          <p:cNvPr id="4" name="图片 3" descr="InternetMon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681" y="4267200"/>
            <a:ext cx="2073519" cy="1487213"/>
          </a:xfrm>
          <a:prstGeom prst="rect">
            <a:avLst/>
          </a:prstGeom>
        </p:spPr>
      </p:pic>
      <p:pic>
        <p:nvPicPr>
          <p:cNvPr id="5" name="图片 4" descr="web-design.jpg"/>
          <p:cNvPicPr>
            <a:picLocks noChangeAspect="1"/>
          </p:cNvPicPr>
          <p:nvPr/>
        </p:nvPicPr>
        <p:blipFill>
          <a:blip r:embed="rId4" cstate="print"/>
          <a:srcRect l="5032" t="4545" r="4939" b="13636"/>
          <a:stretch>
            <a:fillRect/>
          </a:stretch>
        </p:blipFill>
        <p:spPr>
          <a:xfrm>
            <a:off x="4606074" y="4318488"/>
            <a:ext cx="1898294" cy="1244112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828800" y="2667000"/>
            <a:ext cx="6019800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                        ?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828800" y="2667000"/>
            <a:ext cx="6019800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Data-oriented Content Query System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71600" y="1447800"/>
            <a:ext cx="7315200" cy="914400"/>
            <a:chOff x="1295400" y="2590800"/>
            <a:chExt cx="7315200" cy="914400"/>
          </a:xfrm>
        </p:grpSpPr>
        <p:sp>
          <p:nvSpPr>
            <p:cNvPr id="10" name="圆角矩形 9"/>
            <p:cNvSpPr/>
            <p:nvPr/>
          </p:nvSpPr>
          <p:spPr>
            <a:xfrm>
              <a:off x="1295400" y="2590800"/>
              <a:ext cx="1676400" cy="9144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Web Info Extraction</a:t>
              </a:r>
              <a:endParaRPr lang="en-US" altLang="zh-CN" sz="1400" b="1" dirty="0" smtClean="0">
                <a:solidFill>
                  <a:srgbClr val="7030A0"/>
                </a:solidFill>
              </a:endParaRPr>
            </a:p>
            <a:p>
              <a:endParaRPr lang="en-US" altLang="zh-CN" sz="1400" dirty="0" smtClean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657600" y="2590800"/>
              <a:ext cx="1676400" cy="914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6">
                      <a:lumMod val="50000"/>
                    </a:schemeClr>
                  </a:solidFill>
                </a:rPr>
                <a:t>Typed Entity Search</a:t>
              </a:r>
            </a:p>
            <a:p>
              <a:endParaRPr lang="en-US" altLang="zh-CN" sz="2000" dirty="0" smtClean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019800" y="2590800"/>
              <a:ext cx="16764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274320" rtlCol="0" anchor="ctr"/>
            <a:lstStyle/>
            <a:p>
              <a:pPr algn="ctr"/>
              <a:r>
                <a:rPr lang="en-US" altLang="zh-CN" sz="2000" b="1" dirty="0" smtClean="0">
                  <a:solidFill>
                    <a:srgbClr val="002060"/>
                  </a:solidFill>
                </a:rPr>
                <a:t>Web-based QA</a:t>
              </a:r>
            </a:p>
            <a:p>
              <a:endParaRPr lang="en-US" altLang="zh-CN" sz="2000" dirty="0" smtClean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80010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2296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458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28800" y="3733800"/>
            <a:ext cx="5638800" cy="2057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74320" tIns="182880" rIns="274320" bIns="182880" rtlCol="0">
            <a:noAutofit/>
          </a:bodyPr>
          <a:lstStyle/>
          <a:p>
            <a:r>
              <a:rPr lang="en-US" altLang="zh-CN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Requirements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1200" y="4390072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Extensible Data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Flexible Contextual Patterns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Customizable Scoring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3752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 smtClean="0"/>
              <a:t>System Framework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Input: CQL                       Output: Table</a:t>
            </a:r>
            <a:endParaRPr lang="zh-CN" altLang="en-US" sz="3600" dirty="0"/>
          </a:p>
        </p:txBody>
      </p:sp>
      <p:sp>
        <p:nvSpPr>
          <p:cNvPr id="61" name="下箭头 60"/>
          <p:cNvSpPr/>
          <p:nvPr/>
        </p:nvSpPr>
        <p:spPr>
          <a:xfrm>
            <a:off x="2514600" y="3160987"/>
            <a:ext cx="457200" cy="2286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下箭头 62"/>
          <p:cNvSpPr/>
          <p:nvPr/>
        </p:nvSpPr>
        <p:spPr>
          <a:xfrm flipV="1">
            <a:off x="6629400" y="3084787"/>
            <a:ext cx="419100" cy="304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652310" y="2551387"/>
            <a:ext cx="4224490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mpd="dbl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altLang="zh-CN" sz="2000" b="1" u="sng" dirty="0" smtClean="0"/>
              <a:t>Input:</a:t>
            </a:r>
            <a:r>
              <a:rPr lang="en-US" altLang="zh-CN" sz="2000" dirty="0" smtClean="0"/>
              <a:t> CQL (Content Query Language)</a:t>
            </a:r>
            <a:endParaRPr lang="zh-CN" altLang="en-US" sz="2000" dirty="0"/>
          </a:p>
        </p:txBody>
      </p:sp>
      <p:graphicFrame>
        <p:nvGraphicFramePr>
          <p:cNvPr id="66" name="表格 65"/>
          <p:cNvGraphicFramePr>
            <a:graphicFrameLocks noGrp="1"/>
          </p:cNvGraphicFramePr>
          <p:nvPr/>
        </p:nvGraphicFramePr>
        <p:xfrm>
          <a:off x="6019800" y="1713185"/>
          <a:ext cx="2057400" cy="838198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205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205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表格 66"/>
          <p:cNvGraphicFramePr>
            <a:graphicFrameLocks noGrp="1"/>
          </p:cNvGraphicFramePr>
          <p:nvPr/>
        </p:nvGraphicFramePr>
        <p:xfrm>
          <a:off x="6172200" y="1865583"/>
          <a:ext cx="2057400" cy="8382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表格 64"/>
          <p:cNvGraphicFramePr>
            <a:graphicFrameLocks noGrp="1"/>
          </p:cNvGraphicFramePr>
          <p:nvPr/>
        </p:nvGraphicFramePr>
        <p:xfrm>
          <a:off x="6324600" y="2017987"/>
          <a:ext cx="2057400" cy="8382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205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05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477000" y="1255987"/>
            <a:ext cx="111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 smtClean="0"/>
              <a:t>Output</a:t>
            </a:r>
            <a:endParaRPr lang="zh-CN" altLang="en-US" sz="2000" dirty="0"/>
          </a:p>
        </p:txBody>
      </p:sp>
      <p:grpSp>
        <p:nvGrpSpPr>
          <p:cNvPr id="5" name="组合 76"/>
          <p:cNvGrpSpPr/>
          <p:nvPr/>
        </p:nvGrpSpPr>
        <p:grpSpPr>
          <a:xfrm>
            <a:off x="0" y="1417499"/>
            <a:ext cx="1336211" cy="981488"/>
            <a:chOff x="2057400" y="3048000"/>
            <a:chExt cx="1385700" cy="990601"/>
          </a:xfrm>
        </p:grpSpPr>
        <p:pic>
          <p:nvPicPr>
            <p:cNvPr id="14337" name="Picture 1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3352800"/>
              <a:ext cx="722639" cy="685801"/>
            </a:xfrm>
            <a:prstGeom prst="rect">
              <a:avLst/>
            </a:prstGeom>
            <a:noFill/>
          </p:spPr>
        </p:pic>
        <p:sp>
          <p:nvSpPr>
            <p:cNvPr id="72" name="矩形 71"/>
            <p:cNvSpPr/>
            <p:nvPr/>
          </p:nvSpPr>
          <p:spPr>
            <a:xfrm>
              <a:off x="2057400" y="3048000"/>
              <a:ext cx="138570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Expert Users</a:t>
              </a:r>
              <a:endParaRPr lang="zh-CN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组合 78"/>
          <p:cNvGrpSpPr/>
          <p:nvPr/>
        </p:nvGrpSpPr>
        <p:grpSpPr>
          <a:xfrm>
            <a:off x="1524000" y="1179787"/>
            <a:ext cx="3320143" cy="1219199"/>
            <a:chOff x="3581400" y="2808081"/>
            <a:chExt cx="3443113" cy="1230519"/>
          </a:xfrm>
        </p:grpSpPr>
        <p:sp>
          <p:nvSpPr>
            <p:cNvPr id="62" name="椭圆 61"/>
            <p:cNvSpPr/>
            <p:nvPr/>
          </p:nvSpPr>
          <p:spPr>
            <a:xfrm>
              <a:off x="3581400" y="3505200"/>
              <a:ext cx="1219200" cy="533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Entity Search</a:t>
              </a:r>
              <a:endParaRPr lang="zh-CN" altLang="en-US" sz="1600" dirty="0"/>
            </a:p>
          </p:txBody>
        </p:sp>
        <p:sp>
          <p:nvSpPr>
            <p:cNvPr id="69" name="椭圆 68"/>
            <p:cNvSpPr/>
            <p:nvPr/>
          </p:nvSpPr>
          <p:spPr>
            <a:xfrm>
              <a:off x="4876800" y="3505200"/>
              <a:ext cx="1154289" cy="533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/>
                <a:t>Web QA</a:t>
              </a:r>
              <a:endParaRPr lang="zh-CN" altLang="en-US" sz="1600" dirty="0"/>
            </a:p>
          </p:txBody>
        </p:sp>
        <p:sp>
          <p:nvSpPr>
            <p:cNvPr id="70" name="椭圆 69"/>
            <p:cNvSpPr/>
            <p:nvPr/>
          </p:nvSpPr>
          <p:spPr>
            <a:xfrm>
              <a:off x="6110112" y="3733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491113" y="3733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6872113" y="37338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6" name="Picture 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4556" y="2808081"/>
              <a:ext cx="609600" cy="544719"/>
            </a:xfrm>
            <a:prstGeom prst="rect">
              <a:avLst/>
            </a:prstGeom>
            <a:noFill/>
          </p:spPr>
        </p:pic>
        <p:sp>
          <p:nvSpPr>
            <p:cNvPr id="78" name="矩形 77"/>
            <p:cNvSpPr/>
            <p:nvPr/>
          </p:nvSpPr>
          <p:spPr>
            <a:xfrm>
              <a:off x="4766733" y="2938046"/>
              <a:ext cx="1603709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Common Users</a:t>
              </a:r>
              <a:endParaRPr lang="zh-CN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667000" y="4598802"/>
            <a:ext cx="3871174" cy="1420998"/>
            <a:chOff x="2667000" y="5400215"/>
            <a:chExt cx="3871174" cy="1420998"/>
          </a:xfrm>
        </p:grpSpPr>
        <p:pic>
          <p:nvPicPr>
            <p:cNvPr id="79" name="图片 78" descr="InternetMonde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5400215"/>
              <a:ext cx="1981200" cy="1420998"/>
            </a:xfrm>
            <a:prstGeom prst="rect">
              <a:avLst/>
            </a:prstGeom>
          </p:spPr>
        </p:pic>
        <p:pic>
          <p:nvPicPr>
            <p:cNvPr id="80" name="图片 79" descr="web-design.jpg"/>
            <p:cNvPicPr>
              <a:picLocks noChangeAspect="1"/>
            </p:cNvPicPr>
            <p:nvPr/>
          </p:nvPicPr>
          <p:blipFill>
            <a:blip r:embed="rId6" cstate="print"/>
            <a:srcRect l="5032" t="4545" r="4939" b="13636"/>
            <a:stretch>
              <a:fillRect/>
            </a:stretch>
          </p:blipFill>
          <p:spPr>
            <a:xfrm>
              <a:off x="4724400" y="5440680"/>
              <a:ext cx="1813774" cy="1188720"/>
            </a:xfrm>
            <a:prstGeom prst="rect">
              <a:avLst/>
            </a:prstGeom>
          </p:spPr>
        </p:pic>
      </p:grpSp>
      <p:sp>
        <p:nvSpPr>
          <p:cNvPr id="81" name="圆角矩形 80"/>
          <p:cNvSpPr/>
          <p:nvPr/>
        </p:nvSpPr>
        <p:spPr>
          <a:xfrm>
            <a:off x="1600200" y="3541987"/>
            <a:ext cx="6019800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Data-oriented Content Query System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2728"/>
          </a:xfrm>
        </p:spPr>
        <p:txBody>
          <a:bodyPr/>
          <a:lstStyle/>
          <a:p>
            <a:r>
              <a:rPr lang="en-US" altLang="zh-CN" dirty="0" smtClean="0"/>
              <a:t>Demo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586CCA-8C72-4029-A068-76FED401AB2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5421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Online Demo</a:t>
            </a:r>
            <a:endParaRPr lang="zh-CN" alt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2000" y="3449598"/>
            <a:ext cx="7909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hlinkClick r:id="rId3"/>
              </a:rPr>
              <a:t>http://wisdm.cs.uiuc.edu/demos/docqs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52728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Why Relational Model:</a:t>
            </a:r>
            <a:br>
              <a:rPr lang="en-US" altLang="zh-CN" sz="3200" dirty="0" smtClean="0"/>
            </a:br>
            <a:r>
              <a:rPr lang="en-US" altLang="zh-CN" sz="3200" dirty="0" smtClean="0"/>
              <a:t>Occurrence-&gt;</a:t>
            </a:r>
            <a:r>
              <a:rPr lang="en-US" altLang="zh-CN" sz="3200" dirty="0" err="1" smtClean="0"/>
              <a:t>Tuple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3962400" cy="46482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/>
              <a:t>What we need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219200"/>
            <a:ext cx="4191000" cy="464820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altLang="zh-CN" sz="2400" b="1" dirty="0" smtClean="0"/>
              <a:t>Relational Model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228601" y="2133600"/>
            <a:ext cx="3954671" cy="1192497"/>
            <a:chOff x="228600" y="3191443"/>
            <a:chExt cx="4115674" cy="1360843"/>
          </a:xfrm>
        </p:grpSpPr>
        <p:sp>
          <p:nvSpPr>
            <p:cNvPr id="7" name="TextBox 6"/>
            <p:cNvSpPr txBox="1"/>
            <p:nvPr/>
          </p:nvSpPr>
          <p:spPr>
            <a:xfrm>
              <a:off x="1447800" y="3352801"/>
              <a:ext cx="981808" cy="45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Person</a:t>
              </a:r>
              <a:endParaRPr lang="zh-CN" altLang="en-US" sz="2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Arial Unicode MS" pitchFamily="34" charset="-122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3191443"/>
              <a:ext cx="1677274" cy="45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4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Organization</a:t>
              </a:r>
              <a:endParaRPr lang="zh-CN" altLang="en-US" sz="20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Arial Unicode MS" pitchFamily="34" charset="-122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3733801"/>
              <a:ext cx="1179797" cy="45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Location</a:t>
              </a:r>
              <a:endParaRPr lang="zh-CN" altLang="en-US" sz="2000" dirty="0">
                <a:solidFill>
                  <a:schemeClr val="accent5"/>
                </a:solidFill>
                <a:latin typeface="Tahoma" pitchFamily="34" charset="0"/>
                <a:ea typeface="Arial Unicode MS" pitchFamily="34" charset="-122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4095692"/>
              <a:ext cx="1126413" cy="456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Number</a:t>
              </a:r>
              <a:endParaRPr lang="zh-CN" altLang="en-US" sz="2000" dirty="0">
                <a:solidFill>
                  <a:srgbClr val="002060"/>
                </a:solidFill>
                <a:latin typeface="Tahoma" pitchFamily="34" charset="0"/>
                <a:ea typeface="Arial Unicode MS" pitchFamily="34" charset="-122"/>
                <a:cs typeface="Tahoma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rot="5400000">
            <a:off x="1981200" y="3657600"/>
            <a:ext cx="50292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029200" y="2133600"/>
          <a:ext cx="1676400" cy="685802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34000" y="17526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</a:t>
            </a:r>
            <a:endParaRPr lang="zh-CN" altLang="en-US" sz="2000" dirty="0">
              <a:solidFill>
                <a:srgbClr val="002060"/>
              </a:solidFill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34200" y="2990910"/>
          <a:ext cx="1676400" cy="6858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68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15200" y="2514600"/>
            <a:ext cx="943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5029200" y="3810000"/>
          <a:ext cx="1676400" cy="6858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29200" y="3429000"/>
            <a:ext cx="161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Organization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graphicFrame>
        <p:nvGraphicFramePr>
          <p:cNvPr id="96" name="表格 95"/>
          <p:cNvGraphicFramePr>
            <a:graphicFrameLocks noGrp="1"/>
          </p:cNvGraphicFramePr>
          <p:nvPr/>
        </p:nvGraphicFramePr>
        <p:xfrm>
          <a:off x="5029200" y="3810000"/>
          <a:ext cx="1676400" cy="6858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" name="表格 101"/>
          <p:cNvGraphicFramePr>
            <a:graphicFrameLocks noGrp="1"/>
          </p:cNvGraphicFramePr>
          <p:nvPr/>
        </p:nvGraphicFramePr>
        <p:xfrm>
          <a:off x="6934200" y="2990910"/>
          <a:ext cx="1676400" cy="6858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62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3" name="表格 102"/>
          <p:cNvGraphicFramePr>
            <a:graphicFrameLocks noGrp="1"/>
          </p:cNvGraphicFramePr>
          <p:nvPr/>
        </p:nvGraphicFramePr>
        <p:xfrm>
          <a:off x="5029200" y="2133600"/>
          <a:ext cx="1676400" cy="685802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6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5" name="组合 104"/>
          <p:cNvGrpSpPr/>
          <p:nvPr/>
        </p:nvGrpSpPr>
        <p:grpSpPr>
          <a:xfrm>
            <a:off x="685800" y="2868897"/>
            <a:ext cx="2286000" cy="2514600"/>
            <a:chOff x="685800" y="3733800"/>
            <a:chExt cx="2286000" cy="2514600"/>
          </a:xfrm>
        </p:grpSpPr>
        <p:grpSp>
          <p:nvGrpSpPr>
            <p:cNvPr id="92" name="组合 91"/>
            <p:cNvGrpSpPr/>
            <p:nvPr/>
          </p:nvGrpSpPr>
          <p:grpSpPr>
            <a:xfrm>
              <a:off x="1295400" y="4724400"/>
              <a:ext cx="1676400" cy="1524000"/>
              <a:chOff x="1295400" y="4724400"/>
              <a:chExt cx="1676400" cy="1524000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2286000" y="5410200"/>
                <a:ext cx="685800" cy="838200"/>
                <a:chOff x="762000" y="4876800"/>
                <a:chExt cx="914400" cy="1219200"/>
              </a:xfrm>
            </p:grpSpPr>
            <p:sp>
              <p:nvSpPr>
                <p:cNvPr id="82" name="AutoShape 74"/>
                <p:cNvSpPr>
                  <a:spLocks noChangeArrowheads="1"/>
                </p:cNvSpPr>
                <p:nvPr/>
              </p:nvSpPr>
              <p:spPr bwMode="auto">
                <a:xfrm>
                  <a:off x="762000" y="4876800"/>
                  <a:ext cx="914400" cy="1219200"/>
                </a:xfrm>
                <a:prstGeom prst="foldedCorner">
                  <a:avLst>
                    <a:gd name="adj" fmla="val 0"/>
                  </a:avLst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>
                  <a:off x="890954" y="5029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890954" y="51816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890954" y="53340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890954" y="54864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890954" y="56388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890954" y="5791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组合 72"/>
              <p:cNvGrpSpPr/>
              <p:nvPr/>
            </p:nvGrpSpPr>
            <p:grpSpPr>
              <a:xfrm>
                <a:off x="2057400" y="5257800"/>
                <a:ext cx="762000" cy="914400"/>
                <a:chOff x="762000" y="4876800"/>
                <a:chExt cx="914400" cy="1219200"/>
              </a:xfrm>
            </p:grpSpPr>
            <p:sp>
              <p:nvSpPr>
                <p:cNvPr id="74" name="AutoShape 74"/>
                <p:cNvSpPr>
                  <a:spLocks noChangeArrowheads="1"/>
                </p:cNvSpPr>
                <p:nvPr/>
              </p:nvSpPr>
              <p:spPr bwMode="auto">
                <a:xfrm>
                  <a:off x="762000" y="4876800"/>
                  <a:ext cx="914400" cy="1219200"/>
                </a:xfrm>
                <a:prstGeom prst="foldedCorner">
                  <a:avLst>
                    <a:gd name="adj" fmla="val 0"/>
                  </a:avLst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75" name="直接连接符 74"/>
                <p:cNvCxnSpPr/>
                <p:nvPr/>
              </p:nvCxnSpPr>
              <p:spPr>
                <a:xfrm>
                  <a:off x="890954" y="5029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>
                  <a:off x="890954" y="51816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890954" y="53340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890954" y="54864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890954" y="56388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890954" y="5791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组合 64"/>
              <p:cNvGrpSpPr/>
              <p:nvPr/>
            </p:nvGrpSpPr>
            <p:grpSpPr>
              <a:xfrm>
                <a:off x="1752600" y="5029200"/>
                <a:ext cx="914400" cy="1066800"/>
                <a:chOff x="762000" y="4876800"/>
                <a:chExt cx="914400" cy="1219200"/>
              </a:xfrm>
            </p:grpSpPr>
            <p:sp>
              <p:nvSpPr>
                <p:cNvPr id="66" name="AutoShape 74"/>
                <p:cNvSpPr>
                  <a:spLocks noChangeArrowheads="1"/>
                </p:cNvSpPr>
                <p:nvPr/>
              </p:nvSpPr>
              <p:spPr bwMode="auto">
                <a:xfrm>
                  <a:off x="762000" y="4876800"/>
                  <a:ext cx="914400" cy="1219200"/>
                </a:xfrm>
                <a:prstGeom prst="foldedCorner">
                  <a:avLst>
                    <a:gd name="adj" fmla="val 0"/>
                  </a:avLst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67" name="直接连接符 66"/>
                <p:cNvCxnSpPr/>
                <p:nvPr/>
              </p:nvCxnSpPr>
              <p:spPr>
                <a:xfrm>
                  <a:off x="890954" y="5029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890954" y="51816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890954" y="53340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890954" y="54864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890954" y="56388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890954" y="5791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>
                <a:off x="1524000" y="4876800"/>
                <a:ext cx="914400" cy="1143000"/>
                <a:chOff x="762000" y="4876800"/>
                <a:chExt cx="914400" cy="1219200"/>
              </a:xfrm>
            </p:grpSpPr>
            <p:sp>
              <p:nvSpPr>
                <p:cNvPr id="27" name="AutoShape 74"/>
                <p:cNvSpPr>
                  <a:spLocks noChangeArrowheads="1"/>
                </p:cNvSpPr>
                <p:nvPr/>
              </p:nvSpPr>
              <p:spPr bwMode="auto">
                <a:xfrm>
                  <a:off x="762000" y="4876800"/>
                  <a:ext cx="914400" cy="1219200"/>
                </a:xfrm>
                <a:prstGeom prst="foldedCorner">
                  <a:avLst>
                    <a:gd name="adj" fmla="val 0"/>
                  </a:avLst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890954" y="5029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890954" y="51816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890954" y="53340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890954" y="54864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890954" y="56388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890954" y="5791200"/>
                  <a:ext cx="633046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AutoShape 74"/>
              <p:cNvSpPr>
                <a:spLocks noChangeArrowheads="1"/>
              </p:cNvSpPr>
              <p:nvPr/>
            </p:nvSpPr>
            <p:spPr bwMode="auto">
              <a:xfrm>
                <a:off x="1295400" y="4724400"/>
                <a:ext cx="914400" cy="1219200"/>
              </a:xfrm>
              <a:prstGeom prst="foldedCorner">
                <a:avLst>
                  <a:gd name="adj" fmla="val 28153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1424354" y="5029200"/>
                <a:ext cx="63304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1424354" y="5334000"/>
                <a:ext cx="63304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424354" y="5486400"/>
                <a:ext cx="63304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矩形 88"/>
              <p:cNvSpPr/>
              <p:nvPr/>
            </p:nvSpPr>
            <p:spPr>
              <a:xfrm>
                <a:off x="1447800" y="4800600"/>
                <a:ext cx="3048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676400" y="5105400"/>
                <a:ext cx="304800" cy="15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1447800" y="5562600"/>
                <a:ext cx="304800" cy="1524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1424354" y="4876800"/>
                <a:ext cx="63304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424354" y="5181600"/>
                <a:ext cx="63304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424354" y="5638800"/>
                <a:ext cx="63304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直接箭头连接符 93"/>
            <p:cNvCxnSpPr/>
            <p:nvPr/>
          </p:nvCxnSpPr>
          <p:spPr>
            <a:xfrm rot="16200000" flipH="1">
              <a:off x="381000" y="4343400"/>
              <a:ext cx="1371600" cy="7620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/>
          </p:nvCxnSpPr>
          <p:spPr>
            <a:xfrm rot="5400000">
              <a:off x="1257300" y="4305300"/>
              <a:ext cx="1219200" cy="762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 rot="5400000">
              <a:off x="1524000" y="4648200"/>
              <a:ext cx="1295400" cy="53340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7162800" y="44958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Location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Arial Unicode MS" pitchFamily="34" charset="-122"/>
              <a:cs typeface="Tahoma" pitchFamily="34" charset="0"/>
            </a:endParaRPr>
          </a:p>
        </p:txBody>
      </p:sp>
      <p:graphicFrame>
        <p:nvGraphicFramePr>
          <p:cNvPr id="104" name="表格 103"/>
          <p:cNvGraphicFramePr>
            <a:graphicFrameLocks noGrp="1"/>
          </p:cNvGraphicFramePr>
          <p:nvPr/>
        </p:nvGraphicFramePr>
        <p:xfrm>
          <a:off x="6934200" y="4876800"/>
          <a:ext cx="1676400" cy="6858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71450">
                <a:tc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表格 92"/>
          <p:cNvGraphicFramePr>
            <a:graphicFrameLocks noGrp="1"/>
          </p:cNvGraphicFramePr>
          <p:nvPr/>
        </p:nvGraphicFramePr>
        <p:xfrm>
          <a:off x="6934200" y="4876800"/>
          <a:ext cx="1676400" cy="6858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</a:tblGrid>
              <a:tr h="171450">
                <a:tc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25D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9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块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>
        <a:ln w="12700">
          <a:solidFill>
            <a:schemeClr val="tx1">
              <a:lumMod val="95000"/>
              <a:lumOff val="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11038</TotalTime>
  <Words>610</Words>
  <Application>Microsoft Macintosh PowerPoint</Application>
  <PresentationFormat>On-screen Show (4:3)</PresentationFormat>
  <Paragraphs>182</Paragraphs>
  <Slides>14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模块</vt:lpstr>
      <vt:lpstr>公式</vt:lpstr>
      <vt:lpstr>Data-oriented Content Query System: Searching for Data into Text on the Web</vt:lpstr>
      <vt:lpstr>Many Web Applications Try to Exploit the “Content” of Web Pages.</vt:lpstr>
      <vt:lpstr>Content-Exploiting Application 1:  Web Information Extraction</vt:lpstr>
      <vt:lpstr>Content-Exploiting Application 2:  Web-based Question Answering</vt:lpstr>
      <vt:lpstr>Content-Exploiting Application 3:  Typed-Entity Search</vt:lpstr>
      <vt:lpstr>General System for Querying Text “Content”, Much Like How DBMS Supports Data Application</vt:lpstr>
      <vt:lpstr>System Framework Input: CQL                       Output: Table</vt:lpstr>
      <vt:lpstr>Demo</vt:lpstr>
      <vt:lpstr>Why Relational Model: Occurrence-&gt;Tuple</vt:lpstr>
      <vt:lpstr>Why Relational Model:  Content Query-&gt;Relational Operation</vt:lpstr>
      <vt:lpstr>Why Relational Model Extensible Data Type-&gt;View</vt:lpstr>
      <vt:lpstr>Main Technique: Highly Efficient and Scalable Index Structure</vt:lpstr>
      <vt:lpstr>Data-oriented Content Query System:  Supporting Ad-hoc, Interactive “Content” Search.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MianweiZhou</dc:creator>
  <cp:lastModifiedBy>Jack Jarmon</cp:lastModifiedBy>
  <cp:revision>988</cp:revision>
  <dcterms:created xsi:type="dcterms:W3CDTF">2010-03-15T20:44:48Z</dcterms:created>
  <dcterms:modified xsi:type="dcterms:W3CDTF">2010-03-15T20:50:42Z</dcterms:modified>
</cp:coreProperties>
</file>