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</p:sldMasterIdLst>
  <p:notesMasterIdLst>
    <p:notesMasterId r:id="rId16"/>
  </p:notesMasterIdLst>
  <p:sldIdLst>
    <p:sldId id="270" r:id="rId2"/>
    <p:sldId id="259" r:id="rId3"/>
    <p:sldId id="260" r:id="rId4"/>
    <p:sldId id="261" r:id="rId5"/>
    <p:sldId id="262" r:id="rId6"/>
    <p:sldId id="27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CC"/>
    <a:srgbClr val="FF99FF"/>
    <a:srgbClr val="000066"/>
    <a:srgbClr val="000099"/>
    <a:srgbClr val="003399"/>
    <a:srgbClr val="0033CC"/>
    <a:srgbClr val="FFCC6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A7E600-A9EE-48E5-98AE-11560976543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DCF28-D332-4BF1-A300-FFBAF8915E4B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79F56-D8C4-498E-B21B-2D2B872F999D}" type="slidenum">
              <a:rPr lang="en-US" altLang="zh-CN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D4131-A79D-46AC-8BCB-913165D959A8}" type="slidenum">
              <a:rPr lang="en-US" altLang="zh-CN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4A52C-EB02-4A3D-A112-2CB4AF346058}" type="slidenum">
              <a:rPr lang="en-US" altLang="zh-CN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C95DD-7EFD-4FCA-93D8-814DC5D54B3E}" type="slidenum">
              <a:rPr lang="en-US" altLang="zh-CN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B5F53-7E50-4545-A6D6-8F55F39F8A0D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91EF4-362E-4699-AF87-E63F1D59B40E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16863-1EC1-4A04-A3D1-F787F8F38C82}" type="slidenum">
              <a:rPr lang="en-US" altLang="zh-CN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51837-3576-4DC8-A2ED-4E14FF9DD880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51837-3576-4DC8-A2ED-4E14FF9DD880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75A4D-A454-4A35-A0F4-8CAC6197D0C4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A71B6-D444-4733-BA90-C1A055A05CB9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38D33-6B6F-41BC-B4A2-56304B5F22D9}" type="slidenum">
              <a:rPr lang="en-US" altLang="zh-CN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5943600"/>
            <a:ext cx="1065439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213828"/>
            <a:ext cx="838200" cy="4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57912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57912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213828"/>
            <a:ext cx="838200" cy="4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 rot="10800000"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762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B34436-DA18-4A9F-8AC8-BDE44DE50964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213828"/>
            <a:ext cx="838200" cy="4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213828"/>
            <a:ext cx="838200" cy="4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213828"/>
            <a:ext cx="838200" cy="4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213828"/>
            <a:ext cx="838200" cy="4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213828"/>
            <a:ext cx="838200" cy="4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213828"/>
            <a:ext cx="838200" cy="4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213828"/>
            <a:ext cx="838200" cy="4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213828"/>
            <a:ext cx="838200" cy="4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213828"/>
            <a:ext cx="838200" cy="4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hyperlink" Target="http://images.google.com/imgres?imgurl=http://kempton.files.wordpress.com/2006/08/wikipedia-logo.png?w=94&amp;h=116&amp;imgrefurl=http://kempton.wordpress.com/2007/04/&amp;h=599&amp;w=489&amp;sz=211&amp;hl=en&amp;start=16&amp;tbnid=rSUvt-Bdx72kcM:&amp;tbnh=135&amp;tbnw=110&amp;prev=/images?q=wikipedia&amp;hl=en&amp;sa=G" TargetMode="External"/><Relationship Id="rId9" Type="http://schemas.openxmlformats.org/officeDocument/2006/relationships/image" Target="../media/image9.jpeg"/><Relationship Id="rId10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3" Type="http://schemas.openxmlformats.org/officeDocument/2006/relationships/image" Target="../media/image17.wmf"/><Relationship Id="rId14" Type="http://schemas.openxmlformats.org/officeDocument/2006/relationships/image" Target="../media/image18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hyperlink" Target="http://www.cnet.com/2001-1_1-0.html?tag=hdrgif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hyperlink" Target="http://images.google.com/imgres?imgurl=http://kempton.files.wordpress.com/2006/08/wikipedia-logo.png?w=94&amp;h=116&amp;imgrefurl=http://kempton.wordpress.com/2007/04/&amp;h=599&amp;w=489&amp;sz=211&amp;hl=en&amp;start=16&amp;tbnid=rSUvt-Bdx72kcM:&amp;tbnh=135&amp;tbnw=110&amp;prev=/images?q=wikipedia&amp;hl=en&amp;sa=G" TargetMode="External"/><Relationship Id="rId10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8" Type="http://schemas.openxmlformats.org/officeDocument/2006/relationships/image" Target="../media/image29.wmf"/><Relationship Id="rId9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0.wmf"/><Relationship Id="rId5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229600" cy="1470025"/>
          </a:xfrm>
        </p:spPr>
        <p:txBody>
          <a:bodyPr/>
          <a:lstStyle/>
          <a:p>
            <a:r>
              <a:rPr lang="en-US" altLang="zh-CN" sz="3600" dirty="0" smtClean="0"/>
              <a:t>Statistical Topic Models for Integrating and Analyzing Opinions in Blog articles</a:t>
            </a:r>
            <a:endParaRPr lang="en-US" altLang="zh-CN" sz="3600" dirty="0">
              <a:ea typeface="宋体" pitchFamily="2" charset="-122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38200" y="5562600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err="1" smtClean="0">
                <a:solidFill>
                  <a:srgbClr val="FFCC66"/>
                </a:solidFill>
                <a:ea typeface="宋体" pitchFamily="2" charset="-122"/>
              </a:rPr>
              <a:t>Yue</a:t>
            </a:r>
            <a:r>
              <a:rPr lang="en-US" altLang="zh-CN" b="1" dirty="0" smtClean="0">
                <a:solidFill>
                  <a:srgbClr val="FFCC66"/>
                </a:solidFill>
                <a:ea typeface="宋体" pitchFamily="2" charset="-122"/>
              </a:rPr>
              <a:t> Lu</a:t>
            </a:r>
          </a:p>
          <a:p>
            <a:pPr>
              <a:spcBef>
                <a:spcPct val="50000"/>
              </a:spcBef>
            </a:pPr>
            <a:r>
              <a:rPr lang="en-US" altLang="zh-CN" b="1" dirty="0" err="1" smtClean="0">
                <a:solidFill>
                  <a:srgbClr val="FFCC66"/>
                </a:solidFill>
                <a:ea typeface="宋体" pitchFamily="2" charset="-122"/>
              </a:rPr>
              <a:t>Qiaozhu</a:t>
            </a:r>
            <a:r>
              <a:rPr lang="en-US" altLang="zh-CN" b="1" dirty="0" smtClean="0">
                <a:solidFill>
                  <a:srgbClr val="FFCC66"/>
                </a:solidFill>
                <a:ea typeface="宋体" pitchFamily="2" charset="-122"/>
              </a:rPr>
              <a:t> Mei</a:t>
            </a:r>
          </a:p>
          <a:p>
            <a:pPr>
              <a:spcBef>
                <a:spcPct val="50000"/>
              </a:spcBef>
            </a:pPr>
            <a:r>
              <a:rPr lang="en-US" altLang="zh-CN" b="1" dirty="0" err="1" smtClean="0">
                <a:solidFill>
                  <a:srgbClr val="FFCC66"/>
                </a:solidFill>
                <a:ea typeface="宋体" pitchFamily="2" charset="-122"/>
              </a:rPr>
              <a:t>ChengXiang</a:t>
            </a:r>
            <a:r>
              <a:rPr lang="en-US" altLang="zh-CN" b="1" dirty="0" smtClean="0">
                <a:solidFill>
                  <a:srgbClr val="FFCC66"/>
                </a:solidFill>
                <a:ea typeface="宋体" pitchFamily="2" charset="-122"/>
              </a:rPr>
              <a:t> </a:t>
            </a:r>
            <a:r>
              <a:rPr lang="en-US" altLang="zh-CN" b="1" dirty="0" err="1" smtClean="0">
                <a:solidFill>
                  <a:srgbClr val="FFCC66"/>
                </a:solidFill>
                <a:ea typeface="宋体" pitchFamily="2" charset="-122"/>
              </a:rPr>
              <a:t>Zhai</a:t>
            </a:r>
            <a:endParaRPr lang="en-US" altLang="zh-CN" b="1" dirty="0" smtClean="0">
              <a:solidFill>
                <a:srgbClr val="FFCC66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   Integration on Hurricane Katrina</a:t>
            </a:r>
          </a:p>
        </p:txBody>
      </p:sp>
      <p:pic>
        <p:nvPicPr>
          <p:cNvPr id="7" name="Picture 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"/>
            <a:ext cx="589582" cy="76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8" name="Group 53"/>
          <p:cNvGraphicFramePr>
            <a:graphicFrameLocks/>
          </p:cNvGraphicFramePr>
          <p:nvPr/>
        </p:nvGraphicFramePr>
        <p:xfrm>
          <a:off x="76200" y="838200"/>
          <a:ext cx="8991602" cy="5303520"/>
        </p:xfrm>
        <a:graphic>
          <a:graphicData uri="http://schemas.openxmlformats.org/drawingml/2006/table">
            <a:tbl>
              <a:tblPr/>
              <a:tblGrid>
                <a:gridCol w="3024448"/>
                <a:gridCol w="2690553"/>
                <a:gridCol w="3276601"/>
              </a:tblGrid>
              <a:tr h="392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Intro from Wikipedia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Similar Opinions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Supplementary Opinions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0245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 making it the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deadliest </a:t>
                      </a:r>
                      <a:r>
                        <a:rPr lang="en-US" sz="1600" dirty="0" smtClean="0"/>
                        <a:t>U.S. hurricane since the ... Randall Bell wrote : “ .. Preliminary damage estimates were well in excess of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$100 billion</a:t>
                      </a:r>
                      <a:r>
                        <a:rPr lang="en-US" sz="1600" dirty="0" smtClean="0"/>
                        <a:t> , eclipsing many times the damage wrought by Hurricane Andrew in 1992 . " 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 in excess of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100 billion</a:t>
                      </a:r>
                      <a:r>
                        <a:rPr lang="en-US" sz="1600" dirty="0" smtClean="0"/>
                        <a:t>, eclipsing many times the damage wrought by Hurricane Andrew in 1992. 5 " The storm is estimated to have been the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costliest</a:t>
                      </a:r>
                      <a:r>
                        <a:rPr lang="en-US" sz="1600" dirty="0" smtClean="0"/>
                        <a:t> tropical cyclone in U.S. history 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 if the levees hadn’t burst and New Orleans didn’t flood, Hurricane Katrina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would still be the largest natural disaster</a:t>
                      </a:r>
                      <a:r>
                        <a:rPr lang="en-US" sz="1600" dirty="0" smtClean="0"/>
                        <a:t> this country has ever faced, and the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rebuilding effort </a:t>
                      </a:r>
                      <a:r>
                        <a:rPr lang="en-US" sz="1600" dirty="0" smtClean="0"/>
                        <a:t>will be certainly be the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largest</a:t>
                      </a:r>
                      <a:r>
                        <a:rPr lang="en-US" sz="1600" dirty="0" smtClean="0"/>
                        <a:t> and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costliest</a:t>
                      </a:r>
                      <a:r>
                        <a:rPr lang="en-US" sz="1600" dirty="0" smtClean="0"/>
                        <a:t> of its kind. 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93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levee</a:t>
                      </a:r>
                      <a:r>
                        <a:rPr lang="en-US" sz="1600" dirty="0" smtClean="0"/>
                        <a:t> failures prompted investigations of their design and construction…, resulting in the resignation of … director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Michael D. Brown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/>
                        <a:t>N/A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/>
                        <a:t>Full Story Top E Mails: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Brown Discounted Levee Breach </a:t>
                      </a:r>
                      <a:r>
                        <a:rPr lang="en-US" sz="1600" dirty="0" smtClean="0"/>
                        <a:t>Wed, 10 May 2006 09:55 am PDT AP Hours after Hurricane Katrina hit, 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07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Four years later </a:t>
                      </a:r>
                      <a:r>
                        <a:rPr lang="en-US" sz="1600" dirty="0" smtClean="0"/>
                        <a:t>, thousands of displaced residents in Mississippi and Louisiana were still living in trailers.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Reconstr</a:t>
                      </a:r>
                      <a:r>
                        <a:rPr lang="en-US" sz="1600" dirty="0" smtClean="0"/>
                        <a:t>. of … has been addressed …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/>
                        <a:t>on the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third anniversary </a:t>
                      </a:r>
                      <a:r>
                        <a:rPr lang="en-US" sz="1600" dirty="0" smtClean="0"/>
                        <a:t>of Hurricane Katrina … Senator </a:t>
                      </a:r>
                      <a:r>
                        <a:rPr lang="en-US" sz="1600" dirty="0" err="1" smtClean="0"/>
                        <a:t>Obama</a:t>
                      </a:r>
                      <a:r>
                        <a:rPr lang="en-US" sz="1600" dirty="0" smtClean="0"/>
                        <a:t> released the following statement on the importance of following through with our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commitment to the region</a:t>
                      </a:r>
                      <a:r>
                        <a:rPr lang="en-US" sz="1600" dirty="0" smtClean="0"/>
                        <a:t>…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09600" y="1981200"/>
            <a:ext cx="8077200" cy="3602038"/>
            <a:chOff x="534988" y="2101922"/>
            <a:chExt cx="7770812" cy="3296881"/>
          </a:xfrm>
        </p:grpSpPr>
        <p:pic>
          <p:nvPicPr>
            <p:cNvPr id="1229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4988" y="2101922"/>
              <a:ext cx="7758113" cy="329688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298" name="Oval 14"/>
            <p:cNvSpPr>
              <a:spLocks noChangeArrowheads="1"/>
            </p:cNvSpPr>
            <p:nvPr/>
          </p:nvSpPr>
          <p:spPr bwMode="auto">
            <a:xfrm>
              <a:off x="1676400" y="2874628"/>
              <a:ext cx="1143000" cy="449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299" name="Oval 15"/>
            <p:cNvSpPr>
              <a:spLocks noChangeArrowheads="1"/>
            </p:cNvSpPr>
            <p:nvPr/>
          </p:nvSpPr>
          <p:spPr bwMode="auto">
            <a:xfrm>
              <a:off x="4343400" y="2874628"/>
              <a:ext cx="1143000" cy="44957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00" name="Oval 16"/>
            <p:cNvSpPr>
              <a:spLocks noChangeArrowheads="1"/>
            </p:cNvSpPr>
            <p:nvPr/>
          </p:nvSpPr>
          <p:spPr bwMode="auto">
            <a:xfrm>
              <a:off x="4495800" y="2350124"/>
              <a:ext cx="914400" cy="449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01" name="Oval 17"/>
            <p:cNvSpPr>
              <a:spLocks noChangeArrowheads="1"/>
            </p:cNvSpPr>
            <p:nvPr/>
          </p:nvSpPr>
          <p:spPr bwMode="auto">
            <a:xfrm>
              <a:off x="3657600" y="2200266"/>
              <a:ext cx="762000" cy="449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02" name="Oval 18"/>
            <p:cNvSpPr>
              <a:spLocks noChangeArrowheads="1"/>
            </p:cNvSpPr>
            <p:nvPr/>
          </p:nvSpPr>
          <p:spPr bwMode="auto">
            <a:xfrm>
              <a:off x="6858000" y="2275195"/>
              <a:ext cx="1295400" cy="82422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03" name="Oval 19"/>
            <p:cNvSpPr>
              <a:spLocks noChangeArrowheads="1"/>
            </p:cNvSpPr>
            <p:nvPr/>
          </p:nvSpPr>
          <p:spPr bwMode="auto">
            <a:xfrm>
              <a:off x="4267200" y="4523069"/>
              <a:ext cx="1143000" cy="449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04" name="Oval 20"/>
            <p:cNvSpPr>
              <a:spLocks noChangeArrowheads="1"/>
            </p:cNvSpPr>
            <p:nvPr/>
          </p:nvSpPr>
          <p:spPr bwMode="auto">
            <a:xfrm>
              <a:off x="4495800" y="4148423"/>
              <a:ext cx="1143000" cy="5994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05" name="Oval 21"/>
            <p:cNvSpPr>
              <a:spLocks noChangeArrowheads="1"/>
            </p:cNvSpPr>
            <p:nvPr/>
          </p:nvSpPr>
          <p:spPr bwMode="auto">
            <a:xfrm>
              <a:off x="6477000" y="3848707"/>
              <a:ext cx="304800" cy="8991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06" name="AutoShape 22"/>
            <p:cNvSpPr>
              <a:spLocks noChangeArrowheads="1"/>
            </p:cNvSpPr>
            <p:nvPr/>
          </p:nvSpPr>
          <p:spPr bwMode="auto">
            <a:xfrm rot="-7312776">
              <a:off x="4146869" y="2722864"/>
              <a:ext cx="224787" cy="2286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07" name="AutoShape 23"/>
            <p:cNvSpPr>
              <a:spLocks noChangeArrowheads="1"/>
            </p:cNvSpPr>
            <p:nvPr/>
          </p:nvSpPr>
          <p:spPr bwMode="auto">
            <a:xfrm rot="-7312776">
              <a:off x="4878706" y="2722864"/>
              <a:ext cx="224787" cy="2286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08" name="Oval 24"/>
            <p:cNvSpPr>
              <a:spLocks noChangeArrowheads="1"/>
            </p:cNvSpPr>
            <p:nvPr/>
          </p:nvSpPr>
          <p:spPr bwMode="auto">
            <a:xfrm>
              <a:off x="7086600" y="2874628"/>
              <a:ext cx="1143000" cy="44957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09" name="Oval 25"/>
            <p:cNvSpPr>
              <a:spLocks noChangeArrowheads="1"/>
            </p:cNvSpPr>
            <p:nvPr/>
          </p:nvSpPr>
          <p:spPr bwMode="auto">
            <a:xfrm>
              <a:off x="7239000" y="2350124"/>
              <a:ext cx="914400" cy="44957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10" name="Oval 26"/>
            <p:cNvSpPr>
              <a:spLocks noChangeArrowheads="1"/>
            </p:cNvSpPr>
            <p:nvPr/>
          </p:nvSpPr>
          <p:spPr bwMode="auto">
            <a:xfrm>
              <a:off x="6400800" y="2200266"/>
              <a:ext cx="762000" cy="44957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11" name="Oval 27"/>
            <p:cNvSpPr>
              <a:spLocks noChangeArrowheads="1"/>
            </p:cNvSpPr>
            <p:nvPr/>
          </p:nvSpPr>
          <p:spPr bwMode="auto">
            <a:xfrm>
              <a:off x="4191000" y="3998565"/>
              <a:ext cx="1295400" cy="82422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12" name="AutoShape 28"/>
            <p:cNvSpPr>
              <a:spLocks noChangeArrowheads="1"/>
            </p:cNvSpPr>
            <p:nvPr/>
          </p:nvSpPr>
          <p:spPr bwMode="auto">
            <a:xfrm rot="2293539">
              <a:off x="4691063" y="4131252"/>
              <a:ext cx="261938" cy="241959"/>
            </a:xfrm>
            <a:prstGeom prst="rightArrow">
              <a:avLst>
                <a:gd name="adj1" fmla="val 50000"/>
                <a:gd name="adj2" fmla="val 26613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13" name="AutoShape 29"/>
            <p:cNvSpPr>
              <a:spLocks noChangeArrowheads="1"/>
            </p:cNvSpPr>
            <p:nvPr/>
          </p:nvSpPr>
          <p:spPr bwMode="auto">
            <a:xfrm rot="2293539">
              <a:off x="4575175" y="4462189"/>
              <a:ext cx="233363" cy="215421"/>
            </a:xfrm>
            <a:prstGeom prst="rightArrow">
              <a:avLst>
                <a:gd name="adj1" fmla="val 50000"/>
                <a:gd name="adj2" fmla="val 26631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14" name="Oval 30"/>
            <p:cNvSpPr>
              <a:spLocks noChangeArrowheads="1"/>
            </p:cNvSpPr>
            <p:nvPr/>
          </p:nvSpPr>
          <p:spPr bwMode="auto">
            <a:xfrm>
              <a:off x="6934200" y="4448140"/>
              <a:ext cx="1143000" cy="44957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15" name="Oval 31"/>
            <p:cNvSpPr>
              <a:spLocks noChangeArrowheads="1"/>
            </p:cNvSpPr>
            <p:nvPr/>
          </p:nvSpPr>
          <p:spPr bwMode="auto">
            <a:xfrm>
              <a:off x="7162800" y="4073494"/>
              <a:ext cx="1143000" cy="59943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16" name="Oval 32"/>
            <p:cNvSpPr>
              <a:spLocks noChangeArrowheads="1"/>
            </p:cNvSpPr>
            <p:nvPr/>
          </p:nvSpPr>
          <p:spPr bwMode="auto">
            <a:xfrm>
              <a:off x="7010400" y="4672927"/>
              <a:ext cx="609600" cy="29971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17" name="Oval 33"/>
            <p:cNvSpPr>
              <a:spLocks noChangeArrowheads="1"/>
            </p:cNvSpPr>
            <p:nvPr/>
          </p:nvSpPr>
          <p:spPr bwMode="auto">
            <a:xfrm>
              <a:off x="7543800" y="4298281"/>
              <a:ext cx="609600" cy="29971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18" name="AutoShape 34"/>
            <p:cNvSpPr>
              <a:spLocks noChangeArrowheads="1"/>
            </p:cNvSpPr>
            <p:nvPr/>
          </p:nvSpPr>
          <p:spPr bwMode="auto">
            <a:xfrm rot="920107">
              <a:off x="7473950" y="4373211"/>
              <a:ext cx="222250" cy="131126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19" name="AutoShape 35"/>
            <p:cNvSpPr>
              <a:spLocks noChangeArrowheads="1"/>
            </p:cNvSpPr>
            <p:nvPr/>
          </p:nvSpPr>
          <p:spPr bwMode="auto">
            <a:xfrm rot="10609581">
              <a:off x="6837363" y="4295159"/>
              <a:ext cx="249238" cy="181079"/>
            </a:xfrm>
            <a:prstGeom prst="rightArrow">
              <a:avLst>
                <a:gd name="adj1" fmla="val 50000"/>
                <a:gd name="adj2" fmla="val 3383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20" name="AutoShape 36"/>
            <p:cNvSpPr>
              <a:spLocks noChangeArrowheads="1"/>
            </p:cNvSpPr>
            <p:nvPr/>
          </p:nvSpPr>
          <p:spPr bwMode="auto">
            <a:xfrm rot="5400000">
              <a:off x="7225058" y="4608831"/>
              <a:ext cx="227909" cy="198438"/>
            </a:xfrm>
            <a:prstGeom prst="rightArrow">
              <a:avLst>
                <a:gd name="adj1" fmla="val 50000"/>
                <a:gd name="adj2" fmla="val 29202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21" name="AutoShape 37"/>
            <p:cNvSpPr>
              <a:spLocks noChangeArrowheads="1"/>
            </p:cNvSpPr>
            <p:nvPr/>
          </p:nvSpPr>
          <p:spPr bwMode="auto">
            <a:xfrm rot="10609581">
              <a:off x="7239000" y="2499983"/>
              <a:ext cx="228600" cy="149858"/>
            </a:xfrm>
            <a:prstGeom prst="rightArrow">
              <a:avLst>
                <a:gd name="adj1" fmla="val 50000"/>
                <a:gd name="adj2" fmla="val 37501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22" name="AutoShape 38"/>
            <p:cNvSpPr>
              <a:spLocks noChangeArrowheads="1"/>
            </p:cNvSpPr>
            <p:nvPr/>
          </p:nvSpPr>
          <p:spPr bwMode="auto">
            <a:xfrm rot="5400000">
              <a:off x="7607619" y="2737164"/>
              <a:ext cx="224787" cy="198438"/>
            </a:xfrm>
            <a:prstGeom prst="rightArrow">
              <a:avLst>
                <a:gd name="adj1" fmla="val 50000"/>
                <a:gd name="adj2" fmla="val 28802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23" name="AutoShape 39"/>
            <p:cNvSpPr>
              <a:spLocks noChangeArrowheads="1"/>
            </p:cNvSpPr>
            <p:nvPr/>
          </p:nvSpPr>
          <p:spPr bwMode="auto">
            <a:xfrm rot="-7312776">
              <a:off x="7179219" y="2820097"/>
              <a:ext cx="251325" cy="174625"/>
            </a:xfrm>
            <a:prstGeom prst="rightArrow">
              <a:avLst>
                <a:gd name="adj1" fmla="val 50000"/>
                <a:gd name="adj2" fmla="val 36594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2324" name="AutoShape 40"/>
            <p:cNvSpPr>
              <a:spLocks noChangeArrowheads="1"/>
            </p:cNvSpPr>
            <p:nvPr/>
          </p:nvSpPr>
          <p:spPr bwMode="auto">
            <a:xfrm rot="2293539">
              <a:off x="6781800" y="2576473"/>
              <a:ext cx="228600" cy="167029"/>
            </a:xfrm>
            <a:prstGeom prst="rightArrow">
              <a:avLst>
                <a:gd name="adj1" fmla="val 50000"/>
                <a:gd name="adj2" fmla="val 33645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</p:grpSp>
      <p:sp>
        <p:nvSpPr>
          <p:cNvPr id="12294" name="Rectangle 550"/>
          <p:cNvSpPr>
            <a:spLocks noChangeArrowheads="1"/>
          </p:cNvSpPr>
          <p:nvPr/>
        </p:nvSpPr>
        <p:spPr bwMode="auto">
          <a:xfrm>
            <a:off x="1371600" y="4267200"/>
            <a:ext cx="19621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/>
              <a:t>Hurricane </a:t>
            </a:r>
          </a:p>
          <a:p>
            <a:r>
              <a:rPr lang="en-US" altLang="zh-CN" sz="2800" b="1" dirty="0"/>
              <a:t>Katrina</a:t>
            </a:r>
          </a:p>
        </p:txBody>
      </p:sp>
      <p:sp>
        <p:nvSpPr>
          <p:cNvPr id="12295" name="Rectangle 550"/>
          <p:cNvSpPr>
            <a:spLocks noChangeArrowheads="1"/>
          </p:cNvSpPr>
          <p:nvPr/>
        </p:nvSpPr>
        <p:spPr bwMode="auto">
          <a:xfrm>
            <a:off x="774150" y="909935"/>
            <a:ext cx="433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Snapshot of Topic Coverage</a:t>
            </a:r>
            <a:endParaRPr lang="en-US" altLang="zh-CN" sz="2400" b="1" dirty="0"/>
          </a:p>
        </p:txBody>
      </p:sp>
      <p:pic>
        <p:nvPicPr>
          <p:cNvPr id="39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267200"/>
            <a:ext cx="661325" cy="854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09600"/>
          </a:xfrm>
        </p:spPr>
        <p:txBody>
          <a:bodyPr/>
          <a:lstStyle/>
          <a:p>
            <a:r>
              <a:rPr lang="en-US" altLang="zh-CN" dirty="0" smtClean="0"/>
              <a:t>Spatiotemporal Analysis on Hurricane Katrina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2000" y="1295400"/>
            <a:ext cx="7268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P(</a:t>
            </a:r>
            <a:r>
              <a:rPr lang="en-US" altLang="zh-CN" sz="2800" kern="0" dirty="0" smtClean="0">
                <a:latin typeface="Arial"/>
                <a:ea typeface="宋体" pitchFamily="2" charset="-122"/>
                <a:sym typeface="Symbol" pitchFamily="18" charset="2"/>
              </a:rPr>
              <a:t></a:t>
            </a:r>
            <a:r>
              <a:rPr lang="en-US" altLang="zh-CN" sz="2400" b="1" baseline="-25000" dirty="0" err="1" smtClean="0">
                <a:sym typeface="Symbol" pitchFamily="18" charset="2"/>
              </a:rPr>
              <a:t>i</a:t>
            </a:r>
            <a:r>
              <a:rPr kumimoji="0" lang="en-US" altLang="zh-CN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=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Government Response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,</a:t>
            </a:r>
            <a:r>
              <a:rPr kumimoji="0" lang="en-US" altLang="zh-CN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location|time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447800"/>
            <a:ext cx="5638800" cy="4491038"/>
          </a:xfrm>
          <a:prstGeom prst="round2DiagRect">
            <a:avLst>
              <a:gd name="adj1" fmla="val 16667"/>
              <a:gd name="adj2" fmla="val 370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8" name="Rectangle 550"/>
          <p:cNvSpPr>
            <a:spLocks noChangeArrowheads="1"/>
          </p:cNvSpPr>
          <p:nvPr/>
        </p:nvSpPr>
        <p:spPr bwMode="auto">
          <a:xfrm>
            <a:off x="2057400" y="914400"/>
            <a:ext cx="2450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/>
              <a:t>Topic life cycle </a:t>
            </a:r>
          </a:p>
        </p:txBody>
      </p:sp>
      <p:sp>
        <p:nvSpPr>
          <p:cNvPr id="13319" name="Rectangle 550"/>
          <p:cNvSpPr>
            <a:spLocks noChangeArrowheads="1"/>
          </p:cNvSpPr>
          <p:nvPr/>
        </p:nvSpPr>
        <p:spPr bwMode="auto">
          <a:xfrm>
            <a:off x="304800" y="2514600"/>
            <a:ext cx="19621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/>
              <a:t>Hurricane </a:t>
            </a:r>
          </a:p>
          <a:p>
            <a:r>
              <a:rPr lang="en-US" altLang="zh-CN" sz="2800" b="1"/>
              <a:t>Katrina</a:t>
            </a:r>
          </a:p>
        </p:txBody>
      </p:sp>
      <p:pic>
        <p:nvPicPr>
          <p:cNvPr id="9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59876"/>
            <a:ext cx="661325" cy="854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09600"/>
          </a:xfrm>
        </p:spPr>
        <p:txBody>
          <a:bodyPr/>
          <a:lstStyle/>
          <a:p>
            <a:r>
              <a:rPr lang="en-US" altLang="zh-CN" dirty="0" smtClean="0"/>
              <a:t>Spatiotemporal Analysis on Hurricane Katrina</a:t>
            </a:r>
            <a:endParaRPr lang="zh-CN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19600" y="838200"/>
            <a:ext cx="4310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P(time|</a:t>
            </a:r>
            <a:r>
              <a:rPr lang="en-US" altLang="zh-CN" sz="2800" kern="0" dirty="0" smtClean="0">
                <a:latin typeface="Arial"/>
                <a:ea typeface="宋体" pitchFamily="2" charset="-122"/>
                <a:sym typeface="Symbol" pitchFamily="18" charset="2"/>
              </a:rPr>
              <a:t></a:t>
            </a:r>
            <a:r>
              <a:rPr lang="en-US" altLang="zh-CN" sz="2400" b="1" baseline="-25000" dirty="0" err="1" smtClean="0">
                <a:sym typeface="Symbol" pitchFamily="18" charset="2"/>
              </a:rPr>
              <a:t>i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,</a:t>
            </a:r>
            <a:r>
              <a:rPr kumimoji="0" lang="en-US" altLang="zh-CN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 location=</a:t>
            </a:r>
            <a:r>
              <a:rPr kumimoji="0" lang="en-US" altLang="zh-CN" sz="2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Texas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Problem:  opinion integration and analysis</a:t>
            </a:r>
          </a:p>
          <a:p>
            <a:r>
              <a:rPr lang="en-US" altLang="zh-CN" dirty="0" smtClean="0"/>
              <a:t>Approaches:</a:t>
            </a:r>
          </a:p>
          <a:p>
            <a:pPr lvl="1"/>
            <a:r>
              <a:rPr lang="en-US" altLang="zh-CN" dirty="0" smtClean="0"/>
              <a:t>Unsupervised statistical topic models</a:t>
            </a:r>
          </a:p>
          <a:p>
            <a:pPr lvl="1"/>
            <a:r>
              <a:rPr lang="en-US" altLang="zh-CN" dirty="0" smtClean="0"/>
              <a:t>Domain independent, general and robust</a:t>
            </a:r>
          </a:p>
          <a:p>
            <a:r>
              <a:rPr lang="en-US" altLang="zh-CN" dirty="0" smtClean="0"/>
              <a:t>Many potential applications:</a:t>
            </a:r>
          </a:p>
          <a:p>
            <a:pPr lvl="1"/>
            <a:r>
              <a:rPr lang="en-US" altLang="zh-CN" dirty="0" smtClean="0"/>
              <a:t>Intelligence analysis</a:t>
            </a:r>
          </a:p>
          <a:p>
            <a:pPr lvl="1"/>
            <a:r>
              <a:rPr lang="en-US" altLang="zh-CN" dirty="0" smtClean="0"/>
              <a:t>Public opinion tracking</a:t>
            </a:r>
          </a:p>
          <a:p>
            <a:pPr lvl="1"/>
            <a:r>
              <a:rPr lang="en-US" altLang="zh-CN" dirty="0" smtClean="0"/>
              <a:t>…</a:t>
            </a:r>
          </a:p>
          <a:p>
            <a:r>
              <a:rPr lang="en-US" altLang="zh-CN" dirty="0" smtClean="0"/>
              <a:t>Future Work:</a:t>
            </a:r>
          </a:p>
          <a:p>
            <a:pPr lvl="1"/>
            <a:r>
              <a:rPr lang="en-US" altLang="zh-CN" dirty="0" smtClean="0"/>
              <a:t>System/toolkit building</a:t>
            </a:r>
          </a:p>
          <a:p>
            <a:pPr lvl="1"/>
            <a:r>
              <a:rPr lang="en-US" altLang="zh-CN" dirty="0" smtClean="0"/>
              <a:t>More interactive support</a:t>
            </a:r>
          </a:p>
          <a:p>
            <a:pPr lvl="1"/>
            <a:r>
              <a:rPr lang="en-US" altLang="zh-CN" dirty="0" smtClean="0"/>
              <a:t>More NLP: co-reference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8000" b="1" dirty="0" smtClean="0">
                <a:solidFill>
                  <a:schemeClr val="accent6"/>
                </a:solidFill>
              </a:rPr>
              <a:t>Thank You!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smtClean="0"/>
              <a:t>Why Opinion Integration?</a:t>
            </a:r>
          </a:p>
        </p:txBody>
      </p:sp>
      <p:sp>
        <p:nvSpPr>
          <p:cNvPr id="4099" name="Rectangle 24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1524000"/>
          </a:xfrm>
        </p:spPr>
        <p:txBody>
          <a:bodyPr/>
          <a:lstStyle/>
          <a:p>
            <a:r>
              <a:rPr lang="en-US" altLang="zh-CN" dirty="0" smtClean="0"/>
              <a:t>What have been said about Barack Obama? the health care reform? Hurricane Katrina? Al-Qaeda? 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dirty="0" smtClean="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334000" y="1905000"/>
            <a:ext cx="3124200" cy="1905000"/>
            <a:chOff x="3120" y="1776"/>
            <a:chExt cx="2064" cy="1200"/>
          </a:xfrm>
        </p:grpSpPr>
        <p:pic>
          <p:nvPicPr>
            <p:cNvPr id="4118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 l="26563" t="27083" r="34375" b="18750"/>
            <a:stretch>
              <a:fillRect/>
            </a:stretch>
          </p:blipFill>
          <p:spPr bwMode="auto">
            <a:xfrm>
              <a:off x="3120" y="1872"/>
              <a:ext cx="984" cy="110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200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 l="10457" t="15625" r="76563" b="79028"/>
            <a:stretch>
              <a:fillRect/>
            </a:stretch>
          </p:blipFill>
          <p:spPr bwMode="auto">
            <a:xfrm>
              <a:off x="3504" y="2160"/>
              <a:ext cx="1680" cy="56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120" name="AutoShape 33"/>
            <p:cNvSpPr>
              <a:spLocks noChangeArrowheads="1"/>
            </p:cNvSpPr>
            <p:nvPr/>
          </p:nvSpPr>
          <p:spPr bwMode="auto">
            <a:xfrm>
              <a:off x="3456" y="1776"/>
              <a:ext cx="1296" cy="288"/>
            </a:xfrm>
            <a:prstGeom prst="wedgeRoundRectCallout">
              <a:avLst>
                <a:gd name="adj1" fmla="val -58796"/>
                <a:gd name="adj2" fmla="val 40278"/>
                <a:gd name="adj3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b="1">
                  <a:solidFill>
                    <a:schemeClr val="accent2"/>
                  </a:solidFill>
                </a:rPr>
                <a:t>190,451 posts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838200" y="3733800"/>
            <a:ext cx="3771900" cy="1962150"/>
            <a:chOff x="1440" y="2832"/>
            <a:chExt cx="2568" cy="1332"/>
          </a:xfrm>
        </p:grpSpPr>
        <p:pic>
          <p:nvPicPr>
            <p:cNvPr id="4115" name="Picture 36"/>
            <p:cNvPicPr>
              <a:picLocks noChangeAspect="1" noChangeArrowheads="1"/>
            </p:cNvPicPr>
            <p:nvPr/>
          </p:nvPicPr>
          <p:blipFill>
            <a:blip r:embed="rId5" cstate="print"/>
            <a:srcRect l="14063" t="21875" r="21875" b="30208"/>
            <a:stretch>
              <a:fillRect/>
            </a:stretch>
          </p:blipFill>
          <p:spPr bwMode="auto">
            <a:xfrm>
              <a:off x="1536" y="3072"/>
              <a:ext cx="1872" cy="105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203" name="Picture 35" descr="Go to Blog Search Hom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52" y="3504"/>
              <a:ext cx="1656" cy="66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117" name="AutoShape 37"/>
            <p:cNvSpPr>
              <a:spLocks noChangeArrowheads="1"/>
            </p:cNvSpPr>
            <p:nvPr/>
          </p:nvSpPr>
          <p:spPr bwMode="auto">
            <a:xfrm>
              <a:off x="1440" y="2832"/>
              <a:ext cx="1536" cy="288"/>
            </a:xfrm>
            <a:prstGeom prst="wedgeRoundRectCallout">
              <a:avLst>
                <a:gd name="adj1" fmla="val 50718"/>
                <a:gd name="adj2" fmla="val 96875"/>
                <a:gd name="adj3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b="1" dirty="0">
                  <a:solidFill>
                    <a:schemeClr val="accent2"/>
                  </a:solidFill>
                </a:rPr>
                <a:t>4,773,658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  <a:r>
                <a:rPr lang="en-US" b="1" dirty="0">
                  <a:solidFill>
                    <a:schemeClr val="accent2"/>
                  </a:solidFill>
                </a:rPr>
                <a:t>results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105400" y="3962400"/>
            <a:ext cx="2293938" cy="1808162"/>
            <a:chOff x="3264" y="2976"/>
            <a:chExt cx="1589" cy="1235"/>
          </a:xfrm>
        </p:grpSpPr>
        <p:pic>
          <p:nvPicPr>
            <p:cNvPr id="4113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 l="15625" t="23958" r="49219" b="41667"/>
            <a:stretch>
              <a:fillRect/>
            </a:stretch>
          </p:blipFill>
          <p:spPr bwMode="auto">
            <a:xfrm>
              <a:off x="3264" y="3120"/>
              <a:ext cx="1488" cy="109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211" name="Picture 43" descr="wikipedia-logo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32" y="2976"/>
              <a:ext cx="821" cy="100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7213" name="Line 45"/>
          <p:cNvSpPr>
            <a:spLocks noChangeShapeType="1"/>
          </p:cNvSpPr>
          <p:nvPr/>
        </p:nvSpPr>
        <p:spPr bwMode="auto">
          <a:xfrm flipH="1">
            <a:off x="4572000" y="29718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 flipH="1" flipV="1">
            <a:off x="4114800" y="3657600"/>
            <a:ext cx="838200" cy="533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 flipH="1" flipV="1">
            <a:off x="3810000" y="3810000"/>
            <a:ext cx="304800" cy="762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229" name="Picture 61" descr="MCDD00450_0000[1]"/>
          <p:cNvPicPr>
            <a:picLocks noChangeAspect="1" noChangeArrowheads="1"/>
          </p:cNvPicPr>
          <p:nvPr/>
        </p:nvPicPr>
        <p:blipFill>
          <a:blip r:embed="rId10" cstate="print"/>
          <a:srcRect t="14815" r="91241" b="25926"/>
          <a:stretch>
            <a:fillRect/>
          </a:stretch>
        </p:blipFill>
        <p:spPr bwMode="auto">
          <a:xfrm>
            <a:off x="228600" y="2590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0" name="Picture 62" descr="MCDD00450_0000[1]"/>
          <p:cNvPicPr>
            <a:picLocks noChangeAspect="1" noChangeArrowheads="1"/>
          </p:cNvPicPr>
          <p:nvPr/>
        </p:nvPicPr>
        <p:blipFill>
          <a:blip r:embed="rId10" cstate="print"/>
          <a:srcRect t="14815" r="91241" b="25926"/>
          <a:stretch>
            <a:fillRect/>
          </a:stretch>
        </p:blipFill>
        <p:spPr bwMode="auto">
          <a:xfrm>
            <a:off x="457200" y="3124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31" name="Line 63"/>
          <p:cNvSpPr>
            <a:spLocks noChangeShapeType="1"/>
          </p:cNvSpPr>
          <p:nvPr/>
        </p:nvSpPr>
        <p:spPr bwMode="auto">
          <a:xfrm flipV="1">
            <a:off x="1371600" y="26670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32" name="Line 64"/>
          <p:cNvSpPr>
            <a:spLocks noChangeShapeType="1"/>
          </p:cNvSpPr>
          <p:nvPr/>
        </p:nvSpPr>
        <p:spPr bwMode="auto">
          <a:xfrm flipV="1">
            <a:off x="1600200" y="3048000"/>
            <a:ext cx="5334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8" name="Picture 5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5000" y="1752600"/>
            <a:ext cx="990599" cy="1347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43200" y="2133600"/>
            <a:ext cx="1752600" cy="1512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5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" y="1920108"/>
            <a:ext cx="990600" cy="1280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0600" y="2514600"/>
            <a:ext cx="1905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216" name="Rectangle 48"/>
          <p:cNvSpPr>
            <a:spLocks noChangeArrowheads="1"/>
          </p:cNvSpPr>
          <p:nvPr/>
        </p:nvSpPr>
        <p:spPr bwMode="auto">
          <a:xfrm>
            <a:off x="2819400" y="4343400"/>
            <a:ext cx="3429000" cy="838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altLang="zh-CN" sz="2800" b="1"/>
              <a:t>How to digest all?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3" grpId="0" animBg="1"/>
      <p:bldP spid="7214" grpId="0" animBg="1"/>
      <p:bldP spid="7215" grpId="0" animBg="1"/>
      <p:bldP spid="7231" grpId="0" animBg="1"/>
      <p:bldP spid="7232" grpId="0" animBg="1"/>
      <p:bldP spid="72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Opinions Come in Two Kinds </a:t>
            </a:r>
          </a:p>
        </p:txBody>
      </p:sp>
      <p:graphicFrame>
        <p:nvGraphicFramePr>
          <p:cNvPr id="4230" name="Group 134"/>
          <p:cNvGraphicFramePr>
            <a:graphicFrameLocks noGrp="1"/>
          </p:cNvGraphicFramePr>
          <p:nvPr>
            <p:ph sz="half" idx="1"/>
          </p:nvPr>
        </p:nvGraphicFramePr>
        <p:xfrm>
          <a:off x="990600" y="2798763"/>
          <a:ext cx="2971800" cy="3145536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Expert opinions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CNET editor’s review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Wikipedia article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Well-structured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Easy to access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Maybe biased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Outdated soon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40" name="Group 144"/>
          <p:cNvGraphicFramePr>
            <a:graphicFrameLocks noGrp="1"/>
          </p:cNvGraphicFramePr>
          <p:nvPr>
            <p:ph sz="half" idx="2"/>
          </p:nvPr>
        </p:nvGraphicFramePr>
        <p:xfrm>
          <a:off x="5181600" y="2798763"/>
          <a:ext cx="3200400" cy="3145536"/>
        </p:xfrm>
        <a:graphic>
          <a:graphicData uri="http://schemas.openxmlformats.org/drawingml/2006/table">
            <a:tbl>
              <a:tblPr/>
              <a:tblGrid>
                <a:gridCol w="32004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Ordinary opinions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Forum discussions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Blog articles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fragmental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Hard to access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Represent the majority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Up to 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36"/>
          <p:cNvGrpSpPr>
            <a:grpSpLocks/>
          </p:cNvGrpSpPr>
          <p:nvPr/>
        </p:nvGrpSpPr>
        <p:grpSpPr bwMode="auto">
          <a:xfrm>
            <a:off x="2362200" y="1066800"/>
            <a:ext cx="1600200" cy="1447800"/>
            <a:chOff x="1200" y="1056"/>
            <a:chExt cx="1008" cy="912"/>
          </a:xfrm>
        </p:grpSpPr>
        <p:pic>
          <p:nvPicPr>
            <p:cNvPr id="5164" name="Picture 130"/>
            <p:cNvPicPr>
              <a:picLocks noChangeAspect="1" noChangeArrowheads="1"/>
            </p:cNvPicPr>
            <p:nvPr/>
          </p:nvPicPr>
          <p:blipFill>
            <a:blip r:embed="rId3" cstate="print"/>
            <a:srcRect l="18750" t="18750" r="53125" b="48958"/>
            <a:stretch>
              <a:fillRect/>
            </a:stretch>
          </p:blipFill>
          <p:spPr bwMode="auto">
            <a:xfrm>
              <a:off x="1200" y="1056"/>
              <a:ext cx="936" cy="817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228" name="Picture 132" descr="CNET.com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1384"/>
              <a:ext cx="576" cy="58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5149" name="Picture 85"/>
          <p:cNvPicPr>
            <a:picLocks noChangeAspect="1" noChangeArrowheads="1"/>
          </p:cNvPicPr>
          <p:nvPr/>
        </p:nvPicPr>
        <p:blipFill>
          <a:blip r:embed="rId6" cstate="print"/>
          <a:srcRect l="14063" t="21875" r="21875" b="30208"/>
          <a:stretch>
            <a:fillRect/>
          </a:stretch>
        </p:blipFill>
        <p:spPr bwMode="auto">
          <a:xfrm>
            <a:off x="6354763" y="1295400"/>
            <a:ext cx="2135187" cy="11858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82" name="Picture 86" descr="Go to Blog Search Hom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828800"/>
            <a:ext cx="1889125" cy="746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51" name="AutoShape 87"/>
          <p:cNvSpPr>
            <a:spLocks noChangeArrowheads="1"/>
          </p:cNvSpPr>
          <p:nvPr/>
        </p:nvSpPr>
        <p:spPr bwMode="auto">
          <a:xfrm>
            <a:off x="6934200" y="914400"/>
            <a:ext cx="1752600" cy="325438"/>
          </a:xfrm>
          <a:prstGeom prst="wedgeRoundRectCallout">
            <a:avLst>
              <a:gd name="adj1" fmla="val 2810"/>
              <a:gd name="adj2" fmla="val 9682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chemeClr val="accent2"/>
                </a:solidFill>
              </a:rPr>
              <a:t>4,773,658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b="1" dirty="0">
                <a:solidFill>
                  <a:schemeClr val="accent2"/>
                </a:solidFill>
              </a:rPr>
              <a:t>results</a:t>
            </a:r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762000" y="1239838"/>
            <a:ext cx="1989138" cy="1427162"/>
            <a:chOff x="3264" y="2976"/>
            <a:chExt cx="1589" cy="1235"/>
          </a:xfrm>
        </p:grpSpPr>
        <p:pic>
          <p:nvPicPr>
            <p:cNvPr id="5162" name="Picture 78"/>
            <p:cNvPicPr>
              <a:picLocks noChangeAspect="1" noChangeArrowheads="1"/>
            </p:cNvPicPr>
            <p:nvPr/>
          </p:nvPicPr>
          <p:blipFill>
            <a:blip r:embed="rId8" cstate="print"/>
            <a:srcRect l="15625" t="23958" r="49219" b="41667"/>
            <a:stretch>
              <a:fillRect/>
            </a:stretch>
          </p:blipFill>
          <p:spPr bwMode="auto">
            <a:xfrm>
              <a:off x="3264" y="3120"/>
              <a:ext cx="1488" cy="109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175" name="Picture 79" descr="wikipedia-logo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33" y="2976"/>
              <a:ext cx="820" cy="100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5153" name="Picture 81"/>
          <p:cNvPicPr>
            <a:picLocks noChangeAspect="1" noChangeArrowheads="1"/>
          </p:cNvPicPr>
          <p:nvPr/>
        </p:nvPicPr>
        <p:blipFill>
          <a:blip r:embed="rId11" cstate="print"/>
          <a:srcRect l="26563" t="27083" r="34375" b="18750"/>
          <a:stretch>
            <a:fillRect/>
          </a:stretch>
        </p:blipFill>
        <p:spPr bwMode="auto">
          <a:xfrm>
            <a:off x="5105400" y="1295400"/>
            <a:ext cx="131445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78" name="Picture 82"/>
          <p:cNvPicPr>
            <a:picLocks noChangeAspect="1" noChangeArrowheads="1"/>
          </p:cNvPicPr>
          <p:nvPr/>
        </p:nvPicPr>
        <p:blipFill>
          <a:blip r:embed="rId12" cstate="print"/>
          <a:srcRect l="10457" t="15625" r="76563" b="79028"/>
          <a:stretch>
            <a:fillRect/>
          </a:stretch>
        </p:blipFill>
        <p:spPr bwMode="auto">
          <a:xfrm>
            <a:off x="4495800" y="1828800"/>
            <a:ext cx="1952625" cy="6048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55" name="AutoShape 83"/>
          <p:cNvSpPr>
            <a:spLocks noChangeArrowheads="1"/>
          </p:cNvSpPr>
          <p:nvPr/>
        </p:nvSpPr>
        <p:spPr bwMode="auto">
          <a:xfrm>
            <a:off x="5181600" y="990600"/>
            <a:ext cx="1506538" cy="311150"/>
          </a:xfrm>
          <a:prstGeom prst="wedgeRoundRectCallout">
            <a:avLst>
              <a:gd name="adj1" fmla="val -30926"/>
              <a:gd name="adj2" fmla="val 10255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chemeClr val="accent2"/>
                </a:solidFill>
              </a:rPr>
              <a:t>190,451 posts</a:t>
            </a:r>
          </a:p>
        </p:txBody>
      </p:sp>
      <p:pic>
        <p:nvPicPr>
          <p:cNvPr id="4241" name="Picture 145" descr="MCj0424466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4191000"/>
            <a:ext cx="8382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2" name="Picture 146" descr="MCj0424468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5154613"/>
            <a:ext cx="8382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3" name="Picture 147" descr="MCj0424466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19600" y="5105400"/>
            <a:ext cx="8382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4" name="Picture 148" descr="MCj0424468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3400" y="4114800"/>
            <a:ext cx="838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61"/>
          <p:cNvSpPr>
            <a:spLocks noChangeArrowheads="1"/>
          </p:cNvSpPr>
          <p:nvPr/>
        </p:nvSpPr>
        <p:spPr bwMode="auto">
          <a:xfrm>
            <a:off x="1219200" y="3276600"/>
            <a:ext cx="7010400" cy="838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altLang="zh-CN" sz="2800" b="1"/>
              <a:t>How to integrate and benefit from both?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57200" y="3429000"/>
            <a:ext cx="762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200" dirty="0" smtClean="0">
                <a:solidFill>
                  <a:srgbClr val="FFFFFF"/>
                </a:solidFill>
              </a:rPr>
              <a:t>Q1</a:t>
            </a:r>
            <a:endParaRPr lang="en-US" altLang="zh-CN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2590800" y="3370263"/>
            <a:ext cx="3276600" cy="609600"/>
          </a:xfrm>
          <a:prstGeom prst="round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648200" y="2760663"/>
            <a:ext cx="609600" cy="1905000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31" name="Picture 8" descr="MCj03980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446463"/>
            <a:ext cx="4667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 descr="MCj03980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446463"/>
            <a:ext cx="4667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 descr="MCj03980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446463"/>
            <a:ext cx="4667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MCj03980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46463"/>
            <a:ext cx="4667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 descr="MCj03980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446463"/>
            <a:ext cx="4667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" descr="MCj03980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854325"/>
            <a:ext cx="4667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MCj03980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4149725"/>
            <a:ext cx="4667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ounded Rectangle 37"/>
          <p:cNvSpPr/>
          <p:nvPr/>
        </p:nvSpPr>
        <p:spPr>
          <a:xfrm>
            <a:off x="4648200" y="3370263"/>
            <a:ext cx="609600" cy="609600"/>
          </a:xfrm>
          <a:prstGeom prst="round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39" name="Picture 5" descr="200542593226145"/>
          <p:cNvPicPr>
            <a:picLocks noChangeAspect="1" noChangeArrowheads="1"/>
          </p:cNvPicPr>
          <p:nvPr/>
        </p:nvPicPr>
        <p:blipFill>
          <a:blip r:embed="rId4" cstate="print"/>
          <a:srcRect b="21768"/>
          <a:stretch>
            <a:fillRect/>
          </a:stretch>
        </p:blipFill>
        <p:spPr bwMode="auto">
          <a:xfrm>
            <a:off x="1447800" y="1998662"/>
            <a:ext cx="1301208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Picture 13" descr="102382_h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644900"/>
            <a:ext cx="1561047" cy="1471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Picture 14" descr="tg0013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199" y="4132262"/>
            <a:ext cx="1779719" cy="1277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23" descr="MCj037106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846263"/>
            <a:ext cx="1652588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ular Callout 18"/>
          <p:cNvSpPr>
            <a:spLocks noChangeArrowheads="1"/>
          </p:cNvSpPr>
          <p:nvPr/>
        </p:nvSpPr>
        <p:spPr bwMode="auto">
          <a:xfrm>
            <a:off x="2590800" y="1846263"/>
            <a:ext cx="1447800" cy="533400"/>
          </a:xfrm>
          <a:prstGeom prst="wedgeRectCallout">
            <a:avLst>
              <a:gd name="adj1" fmla="val -62606"/>
              <a:gd name="adj2" fmla="val 30949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Author</a:t>
            </a:r>
          </a:p>
        </p:txBody>
      </p:sp>
      <p:sp>
        <p:nvSpPr>
          <p:cNvPr id="44" name="Rectangular Callout 19"/>
          <p:cNvSpPr>
            <a:spLocks noChangeArrowheads="1"/>
          </p:cNvSpPr>
          <p:nvPr/>
        </p:nvSpPr>
        <p:spPr bwMode="auto">
          <a:xfrm>
            <a:off x="914400" y="3797300"/>
            <a:ext cx="1219200" cy="533400"/>
          </a:xfrm>
          <a:prstGeom prst="wedgeRectCallout">
            <a:avLst>
              <a:gd name="adj1" fmla="val -20949"/>
              <a:gd name="adj2" fmla="val 9477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Time</a:t>
            </a:r>
          </a:p>
        </p:txBody>
      </p:sp>
      <p:sp>
        <p:nvSpPr>
          <p:cNvPr id="45" name="Rectangular Callout 20"/>
          <p:cNvSpPr>
            <a:spLocks noChangeArrowheads="1"/>
          </p:cNvSpPr>
          <p:nvPr/>
        </p:nvSpPr>
        <p:spPr bwMode="auto">
          <a:xfrm>
            <a:off x="4419600" y="4864100"/>
            <a:ext cx="1524000" cy="533400"/>
          </a:xfrm>
          <a:prstGeom prst="wedgeRectCallout">
            <a:avLst>
              <a:gd name="adj1" fmla="val 60583"/>
              <a:gd name="adj2" fmla="val -3696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Location</a:t>
            </a:r>
          </a:p>
        </p:txBody>
      </p:sp>
      <p:sp>
        <p:nvSpPr>
          <p:cNvPr id="46" name="Rectangular Callout 21"/>
          <p:cNvSpPr>
            <a:spLocks noChangeArrowheads="1"/>
          </p:cNvSpPr>
          <p:nvPr/>
        </p:nvSpPr>
        <p:spPr bwMode="auto">
          <a:xfrm>
            <a:off x="5181600" y="1587500"/>
            <a:ext cx="1371600" cy="533400"/>
          </a:xfrm>
          <a:prstGeom prst="wedgeRectCallout">
            <a:avLst>
              <a:gd name="adj1" fmla="val 64528"/>
              <a:gd name="adj2" fmla="val 24259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Source</a:t>
            </a:r>
          </a:p>
        </p:txBody>
      </p:sp>
      <p:sp>
        <p:nvSpPr>
          <p:cNvPr id="50" name="Rectangle 61"/>
          <p:cNvSpPr>
            <a:spLocks noChangeArrowheads="1"/>
          </p:cNvSpPr>
          <p:nvPr/>
        </p:nvSpPr>
        <p:spPr bwMode="auto">
          <a:xfrm>
            <a:off x="1981200" y="3200400"/>
            <a:ext cx="5410200" cy="838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altLang="zh-CN" sz="2800" b="1" dirty="0"/>
              <a:t>How to benefit from context?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19200" y="3352800"/>
            <a:ext cx="762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200" dirty="0" smtClean="0">
                <a:solidFill>
                  <a:srgbClr val="FFFFFF"/>
                </a:solidFill>
              </a:rPr>
              <a:t>Q2</a:t>
            </a:r>
            <a:endParaRPr lang="en-US" altLang="zh-CN" sz="3200" dirty="0">
              <a:solidFill>
                <a:srgbClr val="FFFFFF"/>
              </a:solidFill>
            </a:endParaRPr>
          </a:p>
        </p:txBody>
      </p:sp>
      <p:sp>
        <p:nvSpPr>
          <p:cNvPr id="6166" name="Rectangle 2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smtClean="0"/>
              <a:t>Opinions Come with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ocument"/>
          <p:cNvSpPr>
            <a:spLocks noEditPoints="1" noChangeArrowheads="1"/>
          </p:cNvSpPr>
          <p:nvPr/>
        </p:nvSpPr>
        <p:spPr bwMode="auto">
          <a:xfrm>
            <a:off x="4343400" y="1981200"/>
            <a:ext cx="1066800" cy="13716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48" name="Document"/>
          <p:cNvSpPr>
            <a:spLocks noEditPoints="1" noChangeArrowheads="1"/>
          </p:cNvSpPr>
          <p:nvPr/>
        </p:nvSpPr>
        <p:spPr bwMode="auto">
          <a:xfrm>
            <a:off x="4191000" y="2057400"/>
            <a:ext cx="1066800" cy="13716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Statistical Topic Models: PLSA</a:t>
            </a:r>
          </a:p>
        </p:txBody>
      </p:sp>
      <p:pic>
        <p:nvPicPr>
          <p:cNvPr id="22608" name="Picture 80"/>
          <p:cNvPicPr>
            <a:picLocks noChangeAspect="1" noChangeArrowheads="1"/>
          </p:cNvPicPr>
          <p:nvPr/>
        </p:nvPicPr>
        <p:blipFill>
          <a:blip r:embed="rId3" cstate="print"/>
          <a:srcRect l="30525" r="35135"/>
          <a:stretch>
            <a:fillRect/>
          </a:stretch>
        </p:blipFill>
        <p:spPr bwMode="auto">
          <a:xfrm>
            <a:off x="6096000" y="3810000"/>
            <a:ext cx="1371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0" name="Document"/>
          <p:cNvSpPr>
            <a:spLocks noEditPoints="1" noChangeArrowheads="1"/>
          </p:cNvSpPr>
          <p:nvPr/>
        </p:nvSpPr>
        <p:spPr bwMode="auto">
          <a:xfrm>
            <a:off x="4038600" y="2146300"/>
            <a:ext cx="1066800" cy="13716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7174" name="Text Box 29"/>
          <p:cNvSpPr txBox="1">
            <a:spLocks noChangeArrowheads="1"/>
          </p:cNvSpPr>
          <p:nvPr/>
        </p:nvSpPr>
        <p:spPr bwMode="auto">
          <a:xfrm>
            <a:off x="6856413" y="4114800"/>
            <a:ext cx="1243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zh-CN" altLang="zh-CN" sz="1600" b="1" i="1">
              <a:latin typeface="Times New Roman" pitchFamily="18" charset="0"/>
            </a:endParaRPr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4191000" y="2743200"/>
            <a:ext cx="685800" cy="698500"/>
          </a:xfrm>
          <a:custGeom>
            <a:avLst/>
            <a:gdLst>
              <a:gd name="T0" fmla="*/ 33291 w 824"/>
              <a:gd name="T1" fmla="*/ 0 h 912"/>
              <a:gd name="T2" fmla="*/ 53266 w 824"/>
              <a:gd name="T3" fmla="*/ 12254 h 912"/>
              <a:gd name="T4" fmla="*/ 79899 w 824"/>
              <a:gd name="T5" fmla="*/ 18382 h 912"/>
              <a:gd name="T6" fmla="*/ 139823 w 824"/>
              <a:gd name="T7" fmla="*/ 67399 h 912"/>
              <a:gd name="T8" fmla="*/ 153140 w 824"/>
              <a:gd name="T9" fmla="*/ 202197 h 912"/>
              <a:gd name="T10" fmla="*/ 219722 w 824"/>
              <a:gd name="T11" fmla="*/ 269597 h 912"/>
              <a:gd name="T12" fmla="*/ 239697 w 824"/>
              <a:gd name="T13" fmla="*/ 318614 h 912"/>
              <a:gd name="T14" fmla="*/ 332913 w 824"/>
              <a:gd name="T15" fmla="*/ 386013 h 912"/>
              <a:gd name="T16" fmla="*/ 366204 w 824"/>
              <a:gd name="T17" fmla="*/ 416649 h 912"/>
              <a:gd name="T18" fmla="*/ 379520 w 824"/>
              <a:gd name="T19" fmla="*/ 435031 h 912"/>
              <a:gd name="T20" fmla="*/ 399495 w 824"/>
              <a:gd name="T21" fmla="*/ 441158 h 912"/>
              <a:gd name="T22" fmla="*/ 439445 w 824"/>
              <a:gd name="T23" fmla="*/ 465667 h 912"/>
              <a:gd name="T24" fmla="*/ 459419 w 824"/>
              <a:gd name="T25" fmla="*/ 484048 h 912"/>
              <a:gd name="T26" fmla="*/ 539318 w 824"/>
              <a:gd name="T27" fmla="*/ 502430 h 912"/>
              <a:gd name="T28" fmla="*/ 625876 w 824"/>
              <a:gd name="T29" fmla="*/ 502430 h 912"/>
              <a:gd name="T30" fmla="*/ 665825 w 824"/>
              <a:gd name="T31" fmla="*/ 526939 h 912"/>
              <a:gd name="T32" fmla="*/ 685800 w 824"/>
              <a:gd name="T33" fmla="*/ 563702 h 912"/>
              <a:gd name="T34" fmla="*/ 559293 w 824"/>
              <a:gd name="T35" fmla="*/ 649482 h 912"/>
              <a:gd name="T36" fmla="*/ 399495 w 824"/>
              <a:gd name="T37" fmla="*/ 667864 h 912"/>
              <a:gd name="T38" fmla="*/ 339571 w 824"/>
              <a:gd name="T39" fmla="*/ 692373 h 912"/>
              <a:gd name="T40" fmla="*/ 319596 w 824"/>
              <a:gd name="T41" fmla="*/ 698500 h 912"/>
              <a:gd name="T42" fmla="*/ 266330 w 824"/>
              <a:gd name="T43" fmla="*/ 655610 h 912"/>
              <a:gd name="T44" fmla="*/ 233039 w 824"/>
              <a:gd name="T45" fmla="*/ 563702 h 912"/>
              <a:gd name="T46" fmla="*/ 219722 w 824"/>
              <a:gd name="T47" fmla="*/ 520811 h 912"/>
              <a:gd name="T48" fmla="*/ 159798 w 824"/>
              <a:gd name="T49" fmla="*/ 484048 h 912"/>
              <a:gd name="T50" fmla="*/ 139823 w 824"/>
              <a:gd name="T51" fmla="*/ 471794 h 912"/>
              <a:gd name="T52" fmla="*/ 126507 w 824"/>
              <a:gd name="T53" fmla="*/ 453412 h 912"/>
              <a:gd name="T54" fmla="*/ 86557 w 824"/>
              <a:gd name="T55" fmla="*/ 441158 h 912"/>
              <a:gd name="T56" fmla="*/ 33291 w 824"/>
              <a:gd name="T57" fmla="*/ 404395 h 912"/>
              <a:gd name="T58" fmla="*/ 26633 w 824"/>
              <a:gd name="T59" fmla="*/ 386013 h 912"/>
              <a:gd name="T60" fmla="*/ 13317 w 824"/>
              <a:gd name="T61" fmla="*/ 367632 h 912"/>
              <a:gd name="T62" fmla="*/ 0 w 824"/>
              <a:gd name="T63" fmla="*/ 330868 h 912"/>
              <a:gd name="T64" fmla="*/ 33291 w 824"/>
              <a:gd name="T65" fmla="*/ 177689 h 912"/>
              <a:gd name="T66" fmla="*/ 26633 w 824"/>
              <a:gd name="T67" fmla="*/ 134798 h 912"/>
              <a:gd name="T68" fmla="*/ 13317 w 824"/>
              <a:gd name="T69" fmla="*/ 98035 h 912"/>
              <a:gd name="T70" fmla="*/ 19975 w 824"/>
              <a:gd name="T71" fmla="*/ 49018 h 912"/>
              <a:gd name="T72" fmla="*/ 33291 w 824"/>
              <a:gd name="T73" fmla="*/ 0 h 9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4"/>
              <a:gd name="T112" fmla="*/ 0 h 912"/>
              <a:gd name="T113" fmla="*/ 824 w 824"/>
              <a:gd name="T114" fmla="*/ 912 h 9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4" h="912">
                <a:moveTo>
                  <a:pt x="40" y="0"/>
                </a:moveTo>
                <a:cubicBezTo>
                  <a:pt x="48" y="5"/>
                  <a:pt x="55" y="12"/>
                  <a:pt x="64" y="16"/>
                </a:cubicBezTo>
                <a:cubicBezTo>
                  <a:pt x="74" y="20"/>
                  <a:pt x="86" y="19"/>
                  <a:pt x="96" y="24"/>
                </a:cubicBezTo>
                <a:cubicBezTo>
                  <a:pt x="119" y="37"/>
                  <a:pt x="149" y="69"/>
                  <a:pt x="168" y="88"/>
                </a:cubicBezTo>
                <a:cubicBezTo>
                  <a:pt x="193" y="164"/>
                  <a:pt x="167" y="78"/>
                  <a:pt x="184" y="264"/>
                </a:cubicBezTo>
                <a:cubicBezTo>
                  <a:pt x="188" y="309"/>
                  <a:pt x="241" y="320"/>
                  <a:pt x="264" y="352"/>
                </a:cubicBezTo>
                <a:cubicBezTo>
                  <a:pt x="293" y="392"/>
                  <a:pt x="270" y="374"/>
                  <a:pt x="288" y="416"/>
                </a:cubicBezTo>
                <a:cubicBezTo>
                  <a:pt x="307" y="460"/>
                  <a:pt x="356" y="489"/>
                  <a:pt x="400" y="504"/>
                </a:cubicBezTo>
                <a:cubicBezTo>
                  <a:pt x="443" y="568"/>
                  <a:pt x="387" y="491"/>
                  <a:pt x="440" y="544"/>
                </a:cubicBezTo>
                <a:cubicBezTo>
                  <a:pt x="447" y="551"/>
                  <a:pt x="448" y="562"/>
                  <a:pt x="456" y="568"/>
                </a:cubicBezTo>
                <a:cubicBezTo>
                  <a:pt x="463" y="573"/>
                  <a:pt x="473" y="572"/>
                  <a:pt x="480" y="576"/>
                </a:cubicBezTo>
                <a:cubicBezTo>
                  <a:pt x="497" y="585"/>
                  <a:pt x="514" y="594"/>
                  <a:pt x="528" y="608"/>
                </a:cubicBezTo>
                <a:cubicBezTo>
                  <a:pt x="536" y="616"/>
                  <a:pt x="542" y="626"/>
                  <a:pt x="552" y="632"/>
                </a:cubicBezTo>
                <a:cubicBezTo>
                  <a:pt x="575" y="645"/>
                  <a:pt x="623" y="651"/>
                  <a:pt x="648" y="656"/>
                </a:cubicBezTo>
                <a:cubicBezTo>
                  <a:pt x="683" y="652"/>
                  <a:pt x="719" y="638"/>
                  <a:pt x="752" y="656"/>
                </a:cubicBezTo>
                <a:cubicBezTo>
                  <a:pt x="769" y="665"/>
                  <a:pt x="800" y="688"/>
                  <a:pt x="800" y="688"/>
                </a:cubicBezTo>
                <a:cubicBezTo>
                  <a:pt x="808" y="700"/>
                  <a:pt x="824" y="719"/>
                  <a:pt x="824" y="736"/>
                </a:cubicBezTo>
                <a:cubicBezTo>
                  <a:pt x="824" y="803"/>
                  <a:pt x="722" y="838"/>
                  <a:pt x="672" y="848"/>
                </a:cubicBezTo>
                <a:cubicBezTo>
                  <a:pt x="607" y="826"/>
                  <a:pt x="539" y="842"/>
                  <a:pt x="480" y="872"/>
                </a:cubicBezTo>
                <a:cubicBezTo>
                  <a:pt x="404" y="910"/>
                  <a:pt x="532" y="863"/>
                  <a:pt x="408" y="904"/>
                </a:cubicBezTo>
                <a:cubicBezTo>
                  <a:pt x="400" y="907"/>
                  <a:pt x="384" y="912"/>
                  <a:pt x="384" y="912"/>
                </a:cubicBezTo>
                <a:cubicBezTo>
                  <a:pt x="328" y="875"/>
                  <a:pt x="347" y="896"/>
                  <a:pt x="320" y="856"/>
                </a:cubicBezTo>
                <a:cubicBezTo>
                  <a:pt x="310" y="815"/>
                  <a:pt x="292" y="777"/>
                  <a:pt x="280" y="736"/>
                </a:cubicBezTo>
                <a:cubicBezTo>
                  <a:pt x="280" y="736"/>
                  <a:pt x="268" y="684"/>
                  <a:pt x="264" y="680"/>
                </a:cubicBezTo>
                <a:cubicBezTo>
                  <a:pt x="264" y="680"/>
                  <a:pt x="204" y="640"/>
                  <a:pt x="192" y="632"/>
                </a:cubicBezTo>
                <a:cubicBezTo>
                  <a:pt x="184" y="627"/>
                  <a:pt x="168" y="616"/>
                  <a:pt x="168" y="616"/>
                </a:cubicBezTo>
                <a:cubicBezTo>
                  <a:pt x="163" y="608"/>
                  <a:pt x="160" y="597"/>
                  <a:pt x="152" y="592"/>
                </a:cubicBezTo>
                <a:cubicBezTo>
                  <a:pt x="138" y="583"/>
                  <a:pt x="104" y="576"/>
                  <a:pt x="104" y="576"/>
                </a:cubicBezTo>
                <a:cubicBezTo>
                  <a:pt x="85" y="547"/>
                  <a:pt x="68" y="547"/>
                  <a:pt x="40" y="528"/>
                </a:cubicBezTo>
                <a:cubicBezTo>
                  <a:pt x="37" y="520"/>
                  <a:pt x="36" y="512"/>
                  <a:pt x="32" y="504"/>
                </a:cubicBezTo>
                <a:cubicBezTo>
                  <a:pt x="28" y="495"/>
                  <a:pt x="20" y="489"/>
                  <a:pt x="16" y="480"/>
                </a:cubicBezTo>
                <a:cubicBezTo>
                  <a:pt x="9" y="465"/>
                  <a:pt x="0" y="432"/>
                  <a:pt x="0" y="432"/>
                </a:cubicBezTo>
                <a:cubicBezTo>
                  <a:pt x="8" y="365"/>
                  <a:pt x="19" y="296"/>
                  <a:pt x="40" y="232"/>
                </a:cubicBezTo>
                <a:cubicBezTo>
                  <a:pt x="37" y="213"/>
                  <a:pt x="36" y="194"/>
                  <a:pt x="32" y="176"/>
                </a:cubicBezTo>
                <a:cubicBezTo>
                  <a:pt x="28" y="160"/>
                  <a:pt x="16" y="128"/>
                  <a:pt x="16" y="128"/>
                </a:cubicBezTo>
                <a:cubicBezTo>
                  <a:pt x="19" y="107"/>
                  <a:pt x="18" y="85"/>
                  <a:pt x="24" y="64"/>
                </a:cubicBezTo>
                <a:cubicBezTo>
                  <a:pt x="32" y="35"/>
                  <a:pt x="56" y="32"/>
                  <a:pt x="40" y="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244975" y="2233613"/>
            <a:ext cx="479425" cy="571500"/>
            <a:chOff x="3961" y="1446"/>
            <a:chExt cx="448" cy="493"/>
          </a:xfrm>
        </p:grpSpPr>
        <p:sp>
          <p:nvSpPr>
            <p:cNvPr id="7214" name="Freeform 30"/>
            <p:cNvSpPr>
              <a:spLocks/>
            </p:cNvSpPr>
            <p:nvPr/>
          </p:nvSpPr>
          <p:spPr bwMode="auto">
            <a:xfrm>
              <a:off x="3961" y="1446"/>
              <a:ext cx="448" cy="493"/>
            </a:xfrm>
            <a:custGeom>
              <a:avLst/>
              <a:gdLst>
                <a:gd name="T0" fmla="*/ 86 w 544"/>
                <a:gd name="T1" fmla="*/ 0 h 568"/>
                <a:gd name="T2" fmla="*/ 184 w 544"/>
                <a:gd name="T3" fmla="*/ 28 h 568"/>
                <a:gd name="T4" fmla="*/ 349 w 544"/>
                <a:gd name="T5" fmla="*/ 42 h 568"/>
                <a:gd name="T6" fmla="*/ 448 w 544"/>
                <a:gd name="T7" fmla="*/ 215 h 568"/>
                <a:gd name="T8" fmla="*/ 408 w 544"/>
                <a:gd name="T9" fmla="*/ 361 h 568"/>
                <a:gd name="T10" fmla="*/ 362 w 544"/>
                <a:gd name="T11" fmla="*/ 444 h 568"/>
                <a:gd name="T12" fmla="*/ 310 w 544"/>
                <a:gd name="T13" fmla="*/ 458 h 568"/>
                <a:gd name="T14" fmla="*/ 264 w 544"/>
                <a:gd name="T15" fmla="*/ 479 h 568"/>
                <a:gd name="T16" fmla="*/ 224 w 544"/>
                <a:gd name="T17" fmla="*/ 486 h 568"/>
                <a:gd name="T18" fmla="*/ 204 w 544"/>
                <a:gd name="T19" fmla="*/ 493 h 568"/>
                <a:gd name="T20" fmla="*/ 158 w 544"/>
                <a:gd name="T21" fmla="*/ 479 h 568"/>
                <a:gd name="T22" fmla="*/ 105 w 544"/>
                <a:gd name="T23" fmla="*/ 431 h 568"/>
                <a:gd name="T24" fmla="*/ 46 w 544"/>
                <a:gd name="T25" fmla="*/ 368 h 568"/>
                <a:gd name="T26" fmla="*/ 33 w 544"/>
                <a:gd name="T27" fmla="*/ 312 h 568"/>
                <a:gd name="T28" fmla="*/ 0 w 544"/>
                <a:gd name="T29" fmla="*/ 257 h 568"/>
                <a:gd name="T30" fmla="*/ 33 w 544"/>
                <a:gd name="T31" fmla="*/ 146 h 568"/>
                <a:gd name="T32" fmla="*/ 46 w 544"/>
                <a:gd name="T33" fmla="*/ 125 h 568"/>
                <a:gd name="T34" fmla="*/ 59 w 544"/>
                <a:gd name="T35" fmla="*/ 83 h 568"/>
                <a:gd name="T36" fmla="*/ 66 w 544"/>
                <a:gd name="T37" fmla="*/ 62 h 568"/>
                <a:gd name="T38" fmla="*/ 86 w 544"/>
                <a:gd name="T39" fmla="*/ 0 h 5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4"/>
                <a:gd name="T61" fmla="*/ 0 h 568"/>
                <a:gd name="T62" fmla="*/ 544 w 544"/>
                <a:gd name="T63" fmla="*/ 568 h 5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4" h="568">
                  <a:moveTo>
                    <a:pt x="104" y="0"/>
                  </a:moveTo>
                  <a:cubicBezTo>
                    <a:pt x="147" y="9"/>
                    <a:pt x="185" y="12"/>
                    <a:pt x="224" y="32"/>
                  </a:cubicBezTo>
                  <a:cubicBezTo>
                    <a:pt x="292" y="18"/>
                    <a:pt x="358" y="31"/>
                    <a:pt x="424" y="48"/>
                  </a:cubicBezTo>
                  <a:cubicBezTo>
                    <a:pt x="449" y="123"/>
                    <a:pt x="509" y="177"/>
                    <a:pt x="544" y="248"/>
                  </a:cubicBezTo>
                  <a:cubicBezTo>
                    <a:pt x="535" y="310"/>
                    <a:pt x="519" y="359"/>
                    <a:pt x="496" y="416"/>
                  </a:cubicBezTo>
                  <a:cubicBezTo>
                    <a:pt x="484" y="446"/>
                    <a:pt x="476" y="496"/>
                    <a:pt x="440" y="512"/>
                  </a:cubicBezTo>
                  <a:cubicBezTo>
                    <a:pt x="420" y="521"/>
                    <a:pt x="397" y="521"/>
                    <a:pt x="376" y="528"/>
                  </a:cubicBezTo>
                  <a:cubicBezTo>
                    <a:pt x="357" y="534"/>
                    <a:pt x="339" y="546"/>
                    <a:pt x="320" y="552"/>
                  </a:cubicBezTo>
                  <a:cubicBezTo>
                    <a:pt x="304" y="557"/>
                    <a:pt x="288" y="556"/>
                    <a:pt x="272" y="560"/>
                  </a:cubicBezTo>
                  <a:cubicBezTo>
                    <a:pt x="264" y="562"/>
                    <a:pt x="256" y="565"/>
                    <a:pt x="248" y="568"/>
                  </a:cubicBezTo>
                  <a:cubicBezTo>
                    <a:pt x="229" y="563"/>
                    <a:pt x="210" y="559"/>
                    <a:pt x="192" y="552"/>
                  </a:cubicBezTo>
                  <a:cubicBezTo>
                    <a:pt x="168" y="543"/>
                    <a:pt x="143" y="509"/>
                    <a:pt x="128" y="496"/>
                  </a:cubicBezTo>
                  <a:cubicBezTo>
                    <a:pt x="102" y="473"/>
                    <a:pt x="72" y="457"/>
                    <a:pt x="56" y="424"/>
                  </a:cubicBezTo>
                  <a:cubicBezTo>
                    <a:pt x="27" y="366"/>
                    <a:pt x="77" y="442"/>
                    <a:pt x="40" y="360"/>
                  </a:cubicBezTo>
                  <a:cubicBezTo>
                    <a:pt x="30" y="337"/>
                    <a:pt x="11" y="319"/>
                    <a:pt x="0" y="296"/>
                  </a:cubicBezTo>
                  <a:cubicBezTo>
                    <a:pt x="13" y="258"/>
                    <a:pt x="22" y="204"/>
                    <a:pt x="40" y="168"/>
                  </a:cubicBezTo>
                  <a:cubicBezTo>
                    <a:pt x="44" y="159"/>
                    <a:pt x="52" y="153"/>
                    <a:pt x="56" y="144"/>
                  </a:cubicBezTo>
                  <a:cubicBezTo>
                    <a:pt x="63" y="129"/>
                    <a:pt x="67" y="112"/>
                    <a:pt x="72" y="96"/>
                  </a:cubicBezTo>
                  <a:cubicBezTo>
                    <a:pt x="75" y="88"/>
                    <a:pt x="80" y="72"/>
                    <a:pt x="80" y="72"/>
                  </a:cubicBezTo>
                  <a:cubicBezTo>
                    <a:pt x="67" y="34"/>
                    <a:pt x="83" y="32"/>
                    <a:pt x="104" y="0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7215" name="Text Box 34"/>
            <p:cNvSpPr txBox="1">
              <a:spLocks noChangeArrowheads="1"/>
            </p:cNvSpPr>
            <p:nvPr/>
          </p:nvSpPr>
          <p:spPr bwMode="auto">
            <a:xfrm>
              <a:off x="4080" y="1584"/>
              <a:ext cx="224" cy="198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zh-CN" sz="1400" baseline="-25000">
                <a:solidFill>
                  <a:schemeClr val="bg1"/>
                </a:solidFill>
                <a:sym typeface="Symbol" pitchFamily="18" charset="2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648200" y="2209800"/>
            <a:ext cx="385763" cy="941388"/>
            <a:chOff x="4185" y="1473"/>
            <a:chExt cx="619" cy="894"/>
          </a:xfrm>
        </p:grpSpPr>
        <p:sp>
          <p:nvSpPr>
            <p:cNvPr id="7212" name="Freeform 31"/>
            <p:cNvSpPr>
              <a:spLocks/>
            </p:cNvSpPr>
            <p:nvPr/>
          </p:nvSpPr>
          <p:spPr bwMode="auto">
            <a:xfrm>
              <a:off x="4185" y="1473"/>
              <a:ext cx="619" cy="894"/>
            </a:xfrm>
            <a:custGeom>
              <a:avLst/>
              <a:gdLst>
                <a:gd name="T0" fmla="*/ 547 w 752"/>
                <a:gd name="T1" fmla="*/ 1 h 1030"/>
                <a:gd name="T2" fmla="*/ 303 w 752"/>
                <a:gd name="T3" fmla="*/ 8 h 1030"/>
                <a:gd name="T4" fmla="*/ 211 w 752"/>
                <a:gd name="T5" fmla="*/ 43 h 1030"/>
                <a:gd name="T6" fmla="*/ 204 w 752"/>
                <a:gd name="T7" fmla="*/ 63 h 1030"/>
                <a:gd name="T8" fmla="*/ 217 w 752"/>
                <a:gd name="T9" fmla="*/ 84 h 1030"/>
                <a:gd name="T10" fmla="*/ 270 w 752"/>
                <a:gd name="T11" fmla="*/ 168 h 1030"/>
                <a:gd name="T12" fmla="*/ 277 w 752"/>
                <a:gd name="T13" fmla="*/ 195 h 1030"/>
                <a:gd name="T14" fmla="*/ 290 w 752"/>
                <a:gd name="T15" fmla="*/ 237 h 1030"/>
                <a:gd name="T16" fmla="*/ 244 w 752"/>
                <a:gd name="T17" fmla="*/ 334 h 1030"/>
                <a:gd name="T18" fmla="*/ 237 w 752"/>
                <a:gd name="T19" fmla="*/ 438 h 1030"/>
                <a:gd name="T20" fmla="*/ 158 w 752"/>
                <a:gd name="T21" fmla="*/ 487 h 1030"/>
                <a:gd name="T22" fmla="*/ 66 w 752"/>
                <a:gd name="T23" fmla="*/ 549 h 1030"/>
                <a:gd name="T24" fmla="*/ 33 w 752"/>
                <a:gd name="T25" fmla="*/ 584 h 1030"/>
                <a:gd name="T26" fmla="*/ 0 w 752"/>
                <a:gd name="T27" fmla="*/ 633 h 1030"/>
                <a:gd name="T28" fmla="*/ 40 w 752"/>
                <a:gd name="T29" fmla="*/ 716 h 1030"/>
                <a:gd name="T30" fmla="*/ 99 w 752"/>
                <a:gd name="T31" fmla="*/ 751 h 1030"/>
                <a:gd name="T32" fmla="*/ 138 w 752"/>
                <a:gd name="T33" fmla="*/ 765 h 1030"/>
                <a:gd name="T34" fmla="*/ 184 w 752"/>
                <a:gd name="T35" fmla="*/ 820 h 1030"/>
                <a:gd name="T36" fmla="*/ 270 w 752"/>
                <a:gd name="T37" fmla="*/ 862 h 1030"/>
                <a:gd name="T38" fmla="*/ 336 w 752"/>
                <a:gd name="T39" fmla="*/ 869 h 1030"/>
                <a:gd name="T40" fmla="*/ 369 w 752"/>
                <a:gd name="T41" fmla="*/ 744 h 1030"/>
                <a:gd name="T42" fmla="*/ 474 w 752"/>
                <a:gd name="T43" fmla="*/ 695 h 1030"/>
                <a:gd name="T44" fmla="*/ 533 w 752"/>
                <a:gd name="T45" fmla="*/ 619 h 1030"/>
                <a:gd name="T46" fmla="*/ 553 w 752"/>
                <a:gd name="T47" fmla="*/ 577 h 1030"/>
                <a:gd name="T48" fmla="*/ 586 w 752"/>
                <a:gd name="T49" fmla="*/ 494 h 1030"/>
                <a:gd name="T50" fmla="*/ 619 w 752"/>
                <a:gd name="T51" fmla="*/ 369 h 1030"/>
                <a:gd name="T52" fmla="*/ 612 w 752"/>
                <a:gd name="T53" fmla="*/ 265 h 1030"/>
                <a:gd name="T54" fmla="*/ 566 w 752"/>
                <a:gd name="T55" fmla="*/ 195 h 1030"/>
                <a:gd name="T56" fmla="*/ 514 w 752"/>
                <a:gd name="T57" fmla="*/ 84 h 1030"/>
                <a:gd name="T58" fmla="*/ 520 w 752"/>
                <a:gd name="T59" fmla="*/ 56 h 1030"/>
                <a:gd name="T60" fmla="*/ 540 w 752"/>
                <a:gd name="T61" fmla="*/ 43 h 1030"/>
                <a:gd name="T62" fmla="*/ 547 w 752"/>
                <a:gd name="T63" fmla="*/ 1 h 10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2"/>
                <a:gd name="T97" fmla="*/ 0 h 1030"/>
                <a:gd name="T98" fmla="*/ 752 w 752"/>
                <a:gd name="T99" fmla="*/ 1030 h 10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2" h="1030">
                  <a:moveTo>
                    <a:pt x="664" y="1"/>
                  </a:moveTo>
                  <a:cubicBezTo>
                    <a:pt x="576" y="30"/>
                    <a:pt x="464" y="0"/>
                    <a:pt x="368" y="9"/>
                  </a:cubicBezTo>
                  <a:cubicBezTo>
                    <a:pt x="326" y="17"/>
                    <a:pt x="291" y="26"/>
                    <a:pt x="256" y="49"/>
                  </a:cubicBezTo>
                  <a:cubicBezTo>
                    <a:pt x="253" y="57"/>
                    <a:pt x="247" y="65"/>
                    <a:pt x="248" y="73"/>
                  </a:cubicBezTo>
                  <a:cubicBezTo>
                    <a:pt x="250" y="82"/>
                    <a:pt x="260" y="88"/>
                    <a:pt x="264" y="97"/>
                  </a:cubicBezTo>
                  <a:cubicBezTo>
                    <a:pt x="282" y="134"/>
                    <a:pt x="299" y="164"/>
                    <a:pt x="328" y="193"/>
                  </a:cubicBezTo>
                  <a:cubicBezTo>
                    <a:pt x="331" y="204"/>
                    <a:pt x="333" y="214"/>
                    <a:pt x="336" y="225"/>
                  </a:cubicBezTo>
                  <a:cubicBezTo>
                    <a:pt x="341" y="241"/>
                    <a:pt x="352" y="273"/>
                    <a:pt x="352" y="273"/>
                  </a:cubicBezTo>
                  <a:cubicBezTo>
                    <a:pt x="343" y="324"/>
                    <a:pt x="340" y="355"/>
                    <a:pt x="296" y="385"/>
                  </a:cubicBezTo>
                  <a:cubicBezTo>
                    <a:pt x="293" y="425"/>
                    <a:pt x="297" y="466"/>
                    <a:pt x="288" y="505"/>
                  </a:cubicBezTo>
                  <a:cubicBezTo>
                    <a:pt x="282" y="530"/>
                    <a:pt x="213" y="554"/>
                    <a:pt x="192" y="561"/>
                  </a:cubicBezTo>
                  <a:cubicBezTo>
                    <a:pt x="170" y="595"/>
                    <a:pt x="120" y="620"/>
                    <a:pt x="80" y="633"/>
                  </a:cubicBezTo>
                  <a:cubicBezTo>
                    <a:pt x="37" y="697"/>
                    <a:pt x="93" y="620"/>
                    <a:pt x="40" y="673"/>
                  </a:cubicBezTo>
                  <a:cubicBezTo>
                    <a:pt x="30" y="683"/>
                    <a:pt x="9" y="715"/>
                    <a:pt x="0" y="729"/>
                  </a:cubicBezTo>
                  <a:cubicBezTo>
                    <a:pt x="9" y="776"/>
                    <a:pt x="0" y="809"/>
                    <a:pt x="48" y="825"/>
                  </a:cubicBezTo>
                  <a:cubicBezTo>
                    <a:pt x="87" y="854"/>
                    <a:pt x="73" y="848"/>
                    <a:pt x="120" y="865"/>
                  </a:cubicBezTo>
                  <a:cubicBezTo>
                    <a:pt x="136" y="871"/>
                    <a:pt x="168" y="881"/>
                    <a:pt x="168" y="881"/>
                  </a:cubicBezTo>
                  <a:cubicBezTo>
                    <a:pt x="205" y="937"/>
                    <a:pt x="184" y="918"/>
                    <a:pt x="224" y="945"/>
                  </a:cubicBezTo>
                  <a:cubicBezTo>
                    <a:pt x="249" y="983"/>
                    <a:pt x="286" y="985"/>
                    <a:pt x="328" y="993"/>
                  </a:cubicBezTo>
                  <a:cubicBezTo>
                    <a:pt x="365" y="1030"/>
                    <a:pt x="360" y="1013"/>
                    <a:pt x="408" y="1001"/>
                  </a:cubicBezTo>
                  <a:cubicBezTo>
                    <a:pt x="479" y="895"/>
                    <a:pt x="403" y="1025"/>
                    <a:pt x="448" y="857"/>
                  </a:cubicBezTo>
                  <a:cubicBezTo>
                    <a:pt x="458" y="820"/>
                    <a:pt x="549" y="805"/>
                    <a:pt x="576" y="801"/>
                  </a:cubicBezTo>
                  <a:cubicBezTo>
                    <a:pt x="608" y="779"/>
                    <a:pt x="619" y="742"/>
                    <a:pt x="648" y="713"/>
                  </a:cubicBezTo>
                  <a:cubicBezTo>
                    <a:pt x="668" y="653"/>
                    <a:pt x="641" y="727"/>
                    <a:pt x="672" y="665"/>
                  </a:cubicBezTo>
                  <a:cubicBezTo>
                    <a:pt x="689" y="632"/>
                    <a:pt x="691" y="600"/>
                    <a:pt x="712" y="569"/>
                  </a:cubicBezTo>
                  <a:cubicBezTo>
                    <a:pt x="724" y="519"/>
                    <a:pt x="733" y="472"/>
                    <a:pt x="752" y="425"/>
                  </a:cubicBezTo>
                  <a:cubicBezTo>
                    <a:pt x="749" y="385"/>
                    <a:pt x="750" y="345"/>
                    <a:pt x="744" y="305"/>
                  </a:cubicBezTo>
                  <a:cubicBezTo>
                    <a:pt x="739" y="271"/>
                    <a:pt x="706" y="250"/>
                    <a:pt x="688" y="225"/>
                  </a:cubicBezTo>
                  <a:cubicBezTo>
                    <a:pt x="660" y="185"/>
                    <a:pt x="651" y="137"/>
                    <a:pt x="624" y="97"/>
                  </a:cubicBezTo>
                  <a:cubicBezTo>
                    <a:pt x="627" y="86"/>
                    <a:pt x="626" y="74"/>
                    <a:pt x="632" y="65"/>
                  </a:cubicBezTo>
                  <a:cubicBezTo>
                    <a:pt x="637" y="57"/>
                    <a:pt x="650" y="57"/>
                    <a:pt x="656" y="49"/>
                  </a:cubicBezTo>
                  <a:cubicBezTo>
                    <a:pt x="667" y="36"/>
                    <a:pt x="664" y="16"/>
                    <a:pt x="664" y="1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7213" name="Text Box 35"/>
            <p:cNvSpPr txBox="1">
              <a:spLocks noChangeArrowheads="1"/>
            </p:cNvSpPr>
            <p:nvPr/>
          </p:nvSpPr>
          <p:spPr bwMode="auto">
            <a:xfrm>
              <a:off x="4474" y="1835"/>
              <a:ext cx="222" cy="21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zh-CN" sz="1400" baseline="-25000">
                <a:solidFill>
                  <a:schemeClr val="bg1"/>
                </a:solidFill>
                <a:sym typeface="Symbol" pitchFamily="18" charset="2"/>
              </a:endParaRPr>
            </a:p>
          </p:txBody>
        </p:sp>
      </p:grpSp>
      <p:sp>
        <p:nvSpPr>
          <p:cNvPr id="22574" name="Oval 46"/>
          <p:cNvSpPr>
            <a:spLocks noChangeArrowheads="1"/>
          </p:cNvSpPr>
          <p:nvPr/>
        </p:nvSpPr>
        <p:spPr bwMode="auto">
          <a:xfrm>
            <a:off x="3581400" y="3911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/>
              <a:t>w</a:t>
            </a: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1752600" y="2298700"/>
            <a:ext cx="1828800" cy="3200400"/>
            <a:chOff x="816" y="920"/>
            <a:chExt cx="1200" cy="201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296" y="1584"/>
              <a:ext cx="720" cy="1065"/>
              <a:chOff x="1844" y="1740"/>
              <a:chExt cx="600" cy="850"/>
            </a:xfrm>
          </p:grpSpPr>
          <p:cxnSp>
            <p:nvCxnSpPr>
              <p:cNvPr id="7209" name="AutoShape 6"/>
              <p:cNvCxnSpPr>
                <a:cxnSpLocks noChangeShapeType="1"/>
              </p:cNvCxnSpPr>
              <p:nvPr/>
            </p:nvCxnSpPr>
            <p:spPr bwMode="auto">
              <a:xfrm>
                <a:off x="1844" y="1740"/>
                <a:ext cx="600" cy="42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210" name="AutoShape 7"/>
              <p:cNvCxnSpPr>
                <a:cxnSpLocks noChangeShapeType="1"/>
              </p:cNvCxnSpPr>
              <p:nvPr/>
            </p:nvCxnSpPr>
            <p:spPr bwMode="auto">
              <a:xfrm>
                <a:off x="1844" y="2046"/>
                <a:ext cx="600" cy="12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211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1844" y="2168"/>
                <a:ext cx="600" cy="42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7207" name="AutoShape 19"/>
            <p:cNvSpPr>
              <a:spLocks noChangeArrowheads="1"/>
            </p:cNvSpPr>
            <p:nvPr/>
          </p:nvSpPr>
          <p:spPr bwMode="auto">
            <a:xfrm>
              <a:off x="864" y="1256"/>
              <a:ext cx="528" cy="16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7208" name="Text Box 47"/>
            <p:cNvSpPr txBox="1">
              <a:spLocks noChangeArrowheads="1"/>
            </p:cNvSpPr>
            <p:nvPr/>
          </p:nvSpPr>
          <p:spPr bwMode="auto">
            <a:xfrm>
              <a:off x="816" y="92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/>
                <a:t>Topics</a:t>
              </a:r>
            </a:p>
          </p:txBody>
        </p:sp>
      </p:grpSp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3810000" y="51054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/>
              <a:t>Collection background</a:t>
            </a:r>
          </a:p>
        </p:txBody>
      </p: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3690938" y="4432300"/>
            <a:ext cx="576262" cy="901700"/>
            <a:chOff x="2016" y="2264"/>
            <a:chExt cx="507" cy="1008"/>
          </a:xfrm>
        </p:grpSpPr>
        <p:sp>
          <p:nvSpPr>
            <p:cNvPr id="7204" name="Text Box 21"/>
            <p:cNvSpPr txBox="1">
              <a:spLocks noChangeArrowheads="1"/>
            </p:cNvSpPr>
            <p:nvPr/>
          </p:nvSpPr>
          <p:spPr bwMode="auto">
            <a:xfrm>
              <a:off x="2063" y="2456"/>
              <a:ext cx="460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ym typeface="Symbol" pitchFamily="18" charset="2"/>
                </a:rPr>
                <a:t></a:t>
              </a:r>
              <a:r>
                <a:rPr lang="en-US" altLang="zh-CN" sz="2400" b="1" baseline="-25000">
                  <a:sym typeface="Symbol" pitchFamily="18" charset="2"/>
                </a:rPr>
                <a:t>B</a:t>
              </a:r>
            </a:p>
          </p:txBody>
        </p:sp>
        <p:sp>
          <p:nvSpPr>
            <p:cNvPr id="7205" name="Line 49"/>
            <p:cNvSpPr>
              <a:spLocks noChangeShapeType="1"/>
            </p:cNvSpPr>
            <p:nvPr/>
          </p:nvSpPr>
          <p:spPr bwMode="auto">
            <a:xfrm flipV="1">
              <a:off x="2016" y="2264"/>
              <a:ext cx="144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78" name="Oval 50"/>
          <p:cNvSpPr>
            <a:spLocks noChangeArrowheads="1"/>
          </p:cNvSpPr>
          <p:nvPr/>
        </p:nvSpPr>
        <p:spPr bwMode="auto">
          <a:xfrm>
            <a:off x="3276600" y="5270500"/>
            <a:ext cx="5334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7183" name="Text Box 51"/>
          <p:cNvSpPr txBox="1">
            <a:spLocks noChangeArrowheads="1"/>
          </p:cNvSpPr>
          <p:nvPr/>
        </p:nvSpPr>
        <p:spPr bwMode="auto">
          <a:xfrm>
            <a:off x="3886200" y="1600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/>
              <a:t>Document</a:t>
            </a:r>
          </a:p>
        </p:txBody>
      </p:sp>
      <p:sp>
        <p:nvSpPr>
          <p:cNvPr id="22580" name="Line 52"/>
          <p:cNvSpPr>
            <a:spLocks noChangeShapeType="1"/>
          </p:cNvSpPr>
          <p:nvPr/>
        </p:nvSpPr>
        <p:spPr bwMode="auto">
          <a:xfrm flipV="1">
            <a:off x="4038600" y="35941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2581" name="Picture 53"/>
          <p:cNvPicPr>
            <a:picLocks noChangeAspect="1" noChangeArrowheads="1"/>
          </p:cNvPicPr>
          <p:nvPr/>
        </p:nvPicPr>
        <p:blipFill>
          <a:blip r:embed="rId3" cstate="print"/>
          <a:srcRect t="11484" r="69475"/>
          <a:stretch>
            <a:fillRect/>
          </a:stretch>
        </p:blipFill>
        <p:spPr bwMode="auto">
          <a:xfrm>
            <a:off x="4800600" y="3871913"/>
            <a:ext cx="129381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2" name="Picture 54"/>
          <p:cNvPicPr>
            <a:picLocks noChangeAspect="1" noChangeArrowheads="1"/>
          </p:cNvPicPr>
          <p:nvPr/>
        </p:nvPicPr>
        <p:blipFill>
          <a:blip r:embed="rId3" cstate="print"/>
          <a:srcRect l="64865"/>
          <a:stretch>
            <a:fillRect/>
          </a:stretch>
        </p:blipFill>
        <p:spPr bwMode="auto">
          <a:xfrm>
            <a:off x="5454650" y="4495800"/>
            <a:ext cx="14033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99" name="Text Box 71"/>
          <p:cNvSpPr txBox="1">
            <a:spLocks noChangeArrowheads="1"/>
          </p:cNvSpPr>
          <p:nvPr/>
        </p:nvSpPr>
        <p:spPr bwMode="auto">
          <a:xfrm>
            <a:off x="2590800" y="5194300"/>
            <a:ext cx="12239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1" i="1" dirty="0">
                <a:latin typeface="Times New Roman" pitchFamily="18" charset="0"/>
              </a:rPr>
              <a:t>Is 0.05</a:t>
            </a:r>
            <a:br>
              <a:rPr lang="en-US" altLang="zh-CN" sz="1600" b="1" i="1" dirty="0">
                <a:latin typeface="Times New Roman" pitchFamily="18" charset="0"/>
              </a:rPr>
            </a:br>
            <a:r>
              <a:rPr lang="en-US" altLang="zh-CN" sz="1600" b="1" i="1" dirty="0">
                <a:latin typeface="Times New Roman" pitchFamily="18" charset="0"/>
              </a:rPr>
              <a:t>the  0.04</a:t>
            </a:r>
            <a:br>
              <a:rPr lang="en-US" altLang="zh-CN" sz="1600" b="1" i="1" dirty="0">
                <a:latin typeface="Times New Roman" pitchFamily="18" charset="0"/>
              </a:rPr>
            </a:br>
            <a:r>
              <a:rPr lang="en-US" altLang="zh-CN" sz="1600" b="1" i="1" dirty="0">
                <a:latin typeface="Times New Roman" pitchFamily="18" charset="0"/>
              </a:rPr>
              <a:t>a 0.03 ..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981200" y="4224338"/>
            <a:ext cx="4968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…</a:t>
            </a: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1982788" y="3073400"/>
            <a:ext cx="495300" cy="517525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altLang="zh-CN" sz="2400" b="1">
                <a:sym typeface="Symbol" pitchFamily="18" charset="2"/>
              </a:rPr>
              <a:t></a:t>
            </a:r>
            <a:r>
              <a:rPr lang="en-US" altLang="zh-CN" sz="2400" b="1" baseline="-25000">
                <a:sym typeface="Symbol" pitchFamily="18" charset="2"/>
              </a:rPr>
              <a:t>1</a:t>
            </a: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1982788" y="3681413"/>
            <a:ext cx="495300" cy="5175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altLang="zh-CN" sz="2400" b="1">
                <a:sym typeface="Symbol" pitchFamily="18" charset="2"/>
              </a:rPr>
              <a:t></a:t>
            </a:r>
            <a:r>
              <a:rPr lang="en-US" altLang="zh-CN" sz="2400" b="1" baseline="-25000">
                <a:sym typeface="Symbol" pitchFamily="18" charset="2"/>
              </a:rPr>
              <a:t>2</a:t>
            </a:r>
            <a:endParaRPr lang="en-US" altLang="zh-CN" sz="2400" baseline="-25000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1982788" y="4762500"/>
            <a:ext cx="495300" cy="520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altLang="zh-CN" sz="2400" b="1">
                <a:sym typeface="Symbol" pitchFamily="18" charset="2"/>
              </a:rPr>
              <a:t></a:t>
            </a:r>
            <a:r>
              <a:rPr lang="en-US" altLang="zh-CN" sz="2400" b="1" baseline="-25000">
                <a:sym typeface="Symbol" pitchFamily="18" charset="2"/>
              </a:rPr>
              <a:t>k</a:t>
            </a:r>
            <a:endParaRPr lang="en-US" altLang="zh-CN" sz="2400" baseline="-25000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646363" y="3149600"/>
            <a:ext cx="7826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ym typeface="Symbol" pitchFamily="18" charset="2"/>
              </a:rPr>
              <a:t></a:t>
            </a:r>
            <a:r>
              <a:rPr lang="en-US" altLang="zh-CN" sz="2400" b="1" baseline="-25000">
                <a:sym typeface="Symbol" pitchFamily="18" charset="2"/>
              </a:rPr>
              <a:t>d1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2628900" y="3911600"/>
            <a:ext cx="77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ym typeface="Symbol" pitchFamily="18" charset="2"/>
              </a:rPr>
              <a:t></a:t>
            </a:r>
            <a:r>
              <a:rPr lang="en-US" altLang="zh-CN" sz="2400" b="1" baseline="-25000">
                <a:sym typeface="Symbol" pitchFamily="18" charset="2"/>
              </a:rPr>
              <a:t>d2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646363" y="4622800"/>
            <a:ext cx="77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ym typeface="Symbol" pitchFamily="18" charset="2"/>
              </a:rPr>
              <a:t></a:t>
            </a:r>
            <a:r>
              <a:rPr lang="en-US" altLang="zh-CN" sz="2400" b="1" baseline="-25000">
                <a:sym typeface="Symbol" pitchFamily="18" charset="2"/>
              </a:rPr>
              <a:t>dk</a:t>
            </a:r>
          </a:p>
        </p:txBody>
      </p:sp>
      <p:sp>
        <p:nvSpPr>
          <p:cNvPr id="22600" name="Text Box 72"/>
          <p:cNvSpPr txBox="1">
            <a:spLocks noChangeArrowheads="1"/>
          </p:cNvSpPr>
          <p:nvPr/>
        </p:nvSpPr>
        <p:spPr bwMode="auto">
          <a:xfrm>
            <a:off x="609600" y="2921000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1" i="1" dirty="0" smtClean="0">
                <a:solidFill>
                  <a:srgbClr val="C00000"/>
                </a:solidFill>
                <a:latin typeface="Times New Roman" pitchFamily="18" charset="0"/>
              </a:rPr>
              <a:t>government0.3 </a:t>
            </a:r>
            <a: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en-US" altLang="zh-CN" sz="1600" b="1" i="1" dirty="0" smtClean="0">
                <a:solidFill>
                  <a:srgbClr val="C00000"/>
                </a:solidFill>
                <a:latin typeface="Times New Roman" pitchFamily="18" charset="0"/>
              </a:rPr>
              <a:t>response  </a:t>
            </a:r>
            <a: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</a:rPr>
              <a:t>0.2..</a:t>
            </a:r>
          </a:p>
        </p:txBody>
      </p:sp>
      <p:sp>
        <p:nvSpPr>
          <p:cNvPr id="22601" name="Text Box 73"/>
          <p:cNvSpPr txBox="1">
            <a:spLocks noChangeArrowheads="1"/>
          </p:cNvSpPr>
          <p:nvPr/>
        </p:nvSpPr>
        <p:spPr bwMode="auto">
          <a:xfrm>
            <a:off x="665163" y="3683000"/>
            <a:ext cx="13668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1" i="1" dirty="0">
                <a:solidFill>
                  <a:srgbClr val="0000CC"/>
                </a:solidFill>
                <a:latin typeface="Times New Roman" pitchFamily="18" charset="0"/>
              </a:rPr>
              <a:t>o</a:t>
            </a:r>
            <a:r>
              <a:rPr lang="en-US" altLang="zh-CN" sz="1600" b="1" i="1" dirty="0" smtClean="0">
                <a:solidFill>
                  <a:srgbClr val="0000CC"/>
                </a:solidFill>
                <a:latin typeface="Times New Roman" pitchFamily="18" charset="0"/>
              </a:rPr>
              <a:t>il 0.1</a:t>
            </a:r>
            <a:r>
              <a:rPr lang="en-US" altLang="zh-CN" sz="1600" b="1" i="1" dirty="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en-US" altLang="zh-CN" sz="1600" b="1" i="1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zh-CN" sz="1600" b="1" i="1" dirty="0" smtClean="0">
                <a:solidFill>
                  <a:srgbClr val="0000CC"/>
                </a:solidFill>
                <a:latin typeface="Times New Roman" pitchFamily="18" charset="0"/>
              </a:rPr>
              <a:t>price 0.05</a:t>
            </a:r>
            <a:endParaRPr lang="en-US" altLang="zh-CN" sz="16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604" name="Text Box 76"/>
          <p:cNvSpPr txBox="1">
            <a:spLocks noChangeArrowheads="1"/>
          </p:cNvSpPr>
          <p:nvPr/>
        </p:nvSpPr>
        <p:spPr bwMode="auto">
          <a:xfrm>
            <a:off x="665163" y="4826000"/>
            <a:ext cx="13668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1" i="1" dirty="0" smtClean="0">
                <a:solidFill>
                  <a:srgbClr val="00B050"/>
                </a:solidFill>
                <a:latin typeface="Times New Roman" pitchFamily="18" charset="0"/>
              </a:rPr>
              <a:t>pray  </a:t>
            </a:r>
            <a:r>
              <a:rPr lang="en-US" altLang="zh-CN" sz="1600" b="1" i="1" dirty="0">
                <a:solidFill>
                  <a:srgbClr val="00B050"/>
                </a:solidFill>
                <a:latin typeface="Times New Roman" pitchFamily="18" charset="0"/>
              </a:rPr>
              <a:t>0.2</a:t>
            </a:r>
            <a:br>
              <a:rPr lang="en-US" altLang="zh-CN" sz="1600" b="1" i="1" dirty="0">
                <a:solidFill>
                  <a:srgbClr val="00B050"/>
                </a:solidFill>
                <a:latin typeface="Times New Roman" pitchFamily="18" charset="0"/>
              </a:rPr>
            </a:br>
            <a:r>
              <a:rPr lang="en-US" altLang="zh-CN" sz="1600" b="1" i="1" dirty="0" smtClean="0">
                <a:solidFill>
                  <a:srgbClr val="00B050"/>
                </a:solidFill>
                <a:latin typeface="Times New Roman" pitchFamily="18" charset="0"/>
              </a:rPr>
              <a:t>bless </a:t>
            </a:r>
            <a:r>
              <a:rPr lang="en-US" altLang="zh-CN" sz="1600" b="1" i="1" dirty="0">
                <a:solidFill>
                  <a:srgbClr val="00B050"/>
                </a:solidFill>
                <a:latin typeface="Times New Roman" pitchFamily="18" charset="0"/>
              </a:rPr>
              <a:t>0.15</a:t>
            </a:r>
          </a:p>
        </p:txBody>
      </p:sp>
      <p:pic>
        <p:nvPicPr>
          <p:cNvPr id="22605" name="Picture 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1963" y="4389438"/>
            <a:ext cx="2058987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06" name="AutoShape 78"/>
          <p:cNvSpPr>
            <a:spLocks noChangeArrowheads="1"/>
          </p:cNvSpPr>
          <p:nvPr/>
        </p:nvSpPr>
        <p:spPr bwMode="auto">
          <a:xfrm>
            <a:off x="5791200" y="2514600"/>
            <a:ext cx="2590800" cy="838200"/>
          </a:xfrm>
          <a:prstGeom prst="wedgeRectCallout">
            <a:avLst>
              <a:gd name="adj1" fmla="val -56065"/>
              <a:gd name="adj2" fmla="val 1193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400" b="1">
                <a:solidFill>
                  <a:schemeClr val="accent2"/>
                </a:solidFill>
              </a:rPr>
              <a:t>Generate a word in a document</a:t>
            </a:r>
          </a:p>
        </p:txBody>
      </p:sp>
      <p:sp>
        <p:nvSpPr>
          <p:cNvPr id="7200" name="Text Box 86"/>
          <p:cNvSpPr txBox="1">
            <a:spLocks noChangeArrowheads="1"/>
          </p:cNvSpPr>
          <p:nvPr/>
        </p:nvSpPr>
        <p:spPr bwMode="auto">
          <a:xfrm>
            <a:off x="228600" y="1346200"/>
            <a:ext cx="3505200" cy="101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/>
              <a:t>Topic model </a:t>
            </a:r>
          </a:p>
          <a:p>
            <a:r>
              <a:rPr lang="en-US" altLang="zh-CN" sz="2000" b="1"/>
              <a:t>= unigram language model</a:t>
            </a:r>
          </a:p>
          <a:p>
            <a:r>
              <a:rPr lang="en-US" altLang="zh-CN" sz="2000" b="1"/>
              <a:t>= multinomial distribution</a:t>
            </a:r>
          </a:p>
        </p:txBody>
      </p:sp>
      <p:sp>
        <p:nvSpPr>
          <p:cNvPr id="7201" name="Rectangle 88"/>
          <p:cNvSpPr>
            <a:spLocks noChangeArrowheads="1"/>
          </p:cNvSpPr>
          <p:nvPr/>
        </p:nvSpPr>
        <p:spPr bwMode="auto">
          <a:xfrm>
            <a:off x="158750" y="990600"/>
            <a:ext cx="319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[Hofmann 99], [Zhai et al. 04] </a:t>
            </a:r>
          </a:p>
        </p:txBody>
      </p:sp>
      <p:sp>
        <p:nvSpPr>
          <p:cNvPr id="22617" name="Line 89"/>
          <p:cNvSpPr>
            <a:spLocks noChangeShapeType="1"/>
          </p:cNvSpPr>
          <p:nvPr/>
        </p:nvSpPr>
        <p:spPr bwMode="auto">
          <a:xfrm>
            <a:off x="6096000" y="4343400"/>
            <a:ext cx="13716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2618" name="Line 90"/>
          <p:cNvSpPr>
            <a:spLocks noChangeShapeType="1"/>
          </p:cNvSpPr>
          <p:nvPr/>
        </p:nvSpPr>
        <p:spPr bwMode="auto">
          <a:xfrm>
            <a:off x="6858000" y="5257800"/>
            <a:ext cx="1905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0" grpId="0" animBg="1"/>
      <p:bldP spid="22574" grpId="0" animBg="1"/>
      <p:bldP spid="22576" grpId="0"/>
      <p:bldP spid="22578" grpId="0" animBg="1"/>
      <p:bldP spid="22580" grpId="0" animBg="1"/>
      <p:bldP spid="22599" grpId="0"/>
      <p:bldP spid="22540" grpId="0"/>
      <p:bldP spid="22538" grpId="0" animBg="1"/>
      <p:bldP spid="22539" grpId="0" animBg="1"/>
      <p:bldP spid="22541" grpId="0" animBg="1"/>
      <p:bldP spid="22542" grpId="0"/>
      <p:bldP spid="22543" grpId="0"/>
      <p:bldP spid="22544" grpId="0"/>
      <p:bldP spid="22600" grpId="0"/>
      <p:bldP spid="22601" grpId="0"/>
      <p:bldP spid="22604" grpId="0"/>
      <p:bldP spid="22606" grpId="0" animBg="1"/>
      <p:bldP spid="22617" grpId="0" animBg="1"/>
      <p:bldP spid="226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/>
          <p:cNvSpPr/>
          <p:nvPr/>
        </p:nvSpPr>
        <p:spPr>
          <a:xfrm>
            <a:off x="5562600" y="1600200"/>
            <a:ext cx="1143000" cy="762000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Document"/>
          <p:cNvSpPr>
            <a:spLocks noEditPoints="1" noChangeArrowheads="1"/>
          </p:cNvSpPr>
          <p:nvPr/>
        </p:nvSpPr>
        <p:spPr bwMode="auto">
          <a:xfrm>
            <a:off x="3733800" y="1295400"/>
            <a:ext cx="1066800" cy="13716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48" name="Document"/>
          <p:cNvSpPr>
            <a:spLocks noEditPoints="1" noChangeArrowheads="1"/>
          </p:cNvSpPr>
          <p:nvPr/>
        </p:nvSpPr>
        <p:spPr bwMode="auto">
          <a:xfrm>
            <a:off x="3581400" y="1371600"/>
            <a:ext cx="1066800" cy="13716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PLSA Estimation</a:t>
            </a:r>
          </a:p>
        </p:txBody>
      </p:sp>
      <p:pic>
        <p:nvPicPr>
          <p:cNvPr id="22608" name="Picture 80"/>
          <p:cNvPicPr>
            <a:picLocks noChangeAspect="1" noChangeArrowheads="1"/>
          </p:cNvPicPr>
          <p:nvPr/>
        </p:nvPicPr>
        <p:blipFill>
          <a:blip r:embed="rId3" cstate="print"/>
          <a:srcRect l="30525" r="35135"/>
          <a:stretch>
            <a:fillRect/>
          </a:stretch>
        </p:blipFill>
        <p:spPr bwMode="auto">
          <a:xfrm>
            <a:off x="6858000" y="1676400"/>
            <a:ext cx="1371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0" name="Document"/>
          <p:cNvSpPr>
            <a:spLocks noEditPoints="1" noChangeArrowheads="1"/>
          </p:cNvSpPr>
          <p:nvPr/>
        </p:nvSpPr>
        <p:spPr bwMode="auto">
          <a:xfrm>
            <a:off x="3429000" y="1460500"/>
            <a:ext cx="1066800" cy="13716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7174" name="Text Box 29"/>
          <p:cNvSpPr txBox="1">
            <a:spLocks noChangeArrowheads="1"/>
          </p:cNvSpPr>
          <p:nvPr/>
        </p:nvSpPr>
        <p:spPr bwMode="auto">
          <a:xfrm>
            <a:off x="7008813" y="1905000"/>
            <a:ext cx="1243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zh-CN" altLang="zh-CN" sz="1600" b="1" i="1">
              <a:latin typeface="Times New Roman" pitchFamily="18" charset="0"/>
            </a:endParaRPr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3581400" y="2057400"/>
            <a:ext cx="685800" cy="698500"/>
          </a:xfrm>
          <a:custGeom>
            <a:avLst/>
            <a:gdLst>
              <a:gd name="T0" fmla="*/ 33291 w 824"/>
              <a:gd name="T1" fmla="*/ 0 h 912"/>
              <a:gd name="T2" fmla="*/ 53266 w 824"/>
              <a:gd name="T3" fmla="*/ 12254 h 912"/>
              <a:gd name="T4" fmla="*/ 79899 w 824"/>
              <a:gd name="T5" fmla="*/ 18382 h 912"/>
              <a:gd name="T6" fmla="*/ 139823 w 824"/>
              <a:gd name="T7" fmla="*/ 67399 h 912"/>
              <a:gd name="T8" fmla="*/ 153140 w 824"/>
              <a:gd name="T9" fmla="*/ 202197 h 912"/>
              <a:gd name="T10" fmla="*/ 219722 w 824"/>
              <a:gd name="T11" fmla="*/ 269597 h 912"/>
              <a:gd name="T12" fmla="*/ 239697 w 824"/>
              <a:gd name="T13" fmla="*/ 318614 h 912"/>
              <a:gd name="T14" fmla="*/ 332913 w 824"/>
              <a:gd name="T15" fmla="*/ 386013 h 912"/>
              <a:gd name="T16" fmla="*/ 366204 w 824"/>
              <a:gd name="T17" fmla="*/ 416649 h 912"/>
              <a:gd name="T18" fmla="*/ 379520 w 824"/>
              <a:gd name="T19" fmla="*/ 435031 h 912"/>
              <a:gd name="T20" fmla="*/ 399495 w 824"/>
              <a:gd name="T21" fmla="*/ 441158 h 912"/>
              <a:gd name="T22" fmla="*/ 439445 w 824"/>
              <a:gd name="T23" fmla="*/ 465667 h 912"/>
              <a:gd name="T24" fmla="*/ 459419 w 824"/>
              <a:gd name="T25" fmla="*/ 484048 h 912"/>
              <a:gd name="T26" fmla="*/ 539318 w 824"/>
              <a:gd name="T27" fmla="*/ 502430 h 912"/>
              <a:gd name="T28" fmla="*/ 625876 w 824"/>
              <a:gd name="T29" fmla="*/ 502430 h 912"/>
              <a:gd name="T30" fmla="*/ 665825 w 824"/>
              <a:gd name="T31" fmla="*/ 526939 h 912"/>
              <a:gd name="T32" fmla="*/ 685800 w 824"/>
              <a:gd name="T33" fmla="*/ 563702 h 912"/>
              <a:gd name="T34" fmla="*/ 559293 w 824"/>
              <a:gd name="T35" fmla="*/ 649482 h 912"/>
              <a:gd name="T36" fmla="*/ 399495 w 824"/>
              <a:gd name="T37" fmla="*/ 667864 h 912"/>
              <a:gd name="T38" fmla="*/ 339571 w 824"/>
              <a:gd name="T39" fmla="*/ 692373 h 912"/>
              <a:gd name="T40" fmla="*/ 319596 w 824"/>
              <a:gd name="T41" fmla="*/ 698500 h 912"/>
              <a:gd name="T42" fmla="*/ 266330 w 824"/>
              <a:gd name="T43" fmla="*/ 655610 h 912"/>
              <a:gd name="T44" fmla="*/ 233039 w 824"/>
              <a:gd name="T45" fmla="*/ 563702 h 912"/>
              <a:gd name="T46" fmla="*/ 219722 w 824"/>
              <a:gd name="T47" fmla="*/ 520811 h 912"/>
              <a:gd name="T48" fmla="*/ 159798 w 824"/>
              <a:gd name="T49" fmla="*/ 484048 h 912"/>
              <a:gd name="T50" fmla="*/ 139823 w 824"/>
              <a:gd name="T51" fmla="*/ 471794 h 912"/>
              <a:gd name="T52" fmla="*/ 126507 w 824"/>
              <a:gd name="T53" fmla="*/ 453412 h 912"/>
              <a:gd name="T54" fmla="*/ 86557 w 824"/>
              <a:gd name="T55" fmla="*/ 441158 h 912"/>
              <a:gd name="T56" fmla="*/ 33291 w 824"/>
              <a:gd name="T57" fmla="*/ 404395 h 912"/>
              <a:gd name="T58" fmla="*/ 26633 w 824"/>
              <a:gd name="T59" fmla="*/ 386013 h 912"/>
              <a:gd name="T60" fmla="*/ 13317 w 824"/>
              <a:gd name="T61" fmla="*/ 367632 h 912"/>
              <a:gd name="T62" fmla="*/ 0 w 824"/>
              <a:gd name="T63" fmla="*/ 330868 h 912"/>
              <a:gd name="T64" fmla="*/ 33291 w 824"/>
              <a:gd name="T65" fmla="*/ 177689 h 912"/>
              <a:gd name="T66" fmla="*/ 26633 w 824"/>
              <a:gd name="T67" fmla="*/ 134798 h 912"/>
              <a:gd name="T68" fmla="*/ 13317 w 824"/>
              <a:gd name="T69" fmla="*/ 98035 h 912"/>
              <a:gd name="T70" fmla="*/ 19975 w 824"/>
              <a:gd name="T71" fmla="*/ 49018 h 912"/>
              <a:gd name="T72" fmla="*/ 33291 w 824"/>
              <a:gd name="T73" fmla="*/ 0 h 9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4"/>
              <a:gd name="T112" fmla="*/ 0 h 912"/>
              <a:gd name="T113" fmla="*/ 824 w 824"/>
              <a:gd name="T114" fmla="*/ 912 h 9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4" h="912">
                <a:moveTo>
                  <a:pt x="40" y="0"/>
                </a:moveTo>
                <a:cubicBezTo>
                  <a:pt x="48" y="5"/>
                  <a:pt x="55" y="12"/>
                  <a:pt x="64" y="16"/>
                </a:cubicBezTo>
                <a:cubicBezTo>
                  <a:pt x="74" y="20"/>
                  <a:pt x="86" y="19"/>
                  <a:pt x="96" y="24"/>
                </a:cubicBezTo>
                <a:cubicBezTo>
                  <a:pt x="119" y="37"/>
                  <a:pt x="149" y="69"/>
                  <a:pt x="168" y="88"/>
                </a:cubicBezTo>
                <a:cubicBezTo>
                  <a:pt x="193" y="164"/>
                  <a:pt x="167" y="78"/>
                  <a:pt x="184" y="264"/>
                </a:cubicBezTo>
                <a:cubicBezTo>
                  <a:pt x="188" y="309"/>
                  <a:pt x="241" y="320"/>
                  <a:pt x="264" y="352"/>
                </a:cubicBezTo>
                <a:cubicBezTo>
                  <a:pt x="293" y="392"/>
                  <a:pt x="270" y="374"/>
                  <a:pt x="288" y="416"/>
                </a:cubicBezTo>
                <a:cubicBezTo>
                  <a:pt x="307" y="460"/>
                  <a:pt x="356" y="489"/>
                  <a:pt x="400" y="504"/>
                </a:cubicBezTo>
                <a:cubicBezTo>
                  <a:pt x="443" y="568"/>
                  <a:pt x="387" y="491"/>
                  <a:pt x="440" y="544"/>
                </a:cubicBezTo>
                <a:cubicBezTo>
                  <a:pt x="447" y="551"/>
                  <a:pt x="448" y="562"/>
                  <a:pt x="456" y="568"/>
                </a:cubicBezTo>
                <a:cubicBezTo>
                  <a:pt x="463" y="573"/>
                  <a:pt x="473" y="572"/>
                  <a:pt x="480" y="576"/>
                </a:cubicBezTo>
                <a:cubicBezTo>
                  <a:pt x="497" y="585"/>
                  <a:pt x="514" y="594"/>
                  <a:pt x="528" y="608"/>
                </a:cubicBezTo>
                <a:cubicBezTo>
                  <a:pt x="536" y="616"/>
                  <a:pt x="542" y="626"/>
                  <a:pt x="552" y="632"/>
                </a:cubicBezTo>
                <a:cubicBezTo>
                  <a:pt x="575" y="645"/>
                  <a:pt x="623" y="651"/>
                  <a:pt x="648" y="656"/>
                </a:cubicBezTo>
                <a:cubicBezTo>
                  <a:pt x="683" y="652"/>
                  <a:pt x="719" y="638"/>
                  <a:pt x="752" y="656"/>
                </a:cubicBezTo>
                <a:cubicBezTo>
                  <a:pt x="769" y="665"/>
                  <a:pt x="800" y="688"/>
                  <a:pt x="800" y="688"/>
                </a:cubicBezTo>
                <a:cubicBezTo>
                  <a:pt x="808" y="700"/>
                  <a:pt x="824" y="719"/>
                  <a:pt x="824" y="736"/>
                </a:cubicBezTo>
                <a:cubicBezTo>
                  <a:pt x="824" y="803"/>
                  <a:pt x="722" y="838"/>
                  <a:pt x="672" y="848"/>
                </a:cubicBezTo>
                <a:cubicBezTo>
                  <a:pt x="607" y="826"/>
                  <a:pt x="539" y="842"/>
                  <a:pt x="480" y="872"/>
                </a:cubicBezTo>
                <a:cubicBezTo>
                  <a:pt x="404" y="910"/>
                  <a:pt x="532" y="863"/>
                  <a:pt x="408" y="904"/>
                </a:cubicBezTo>
                <a:cubicBezTo>
                  <a:pt x="400" y="907"/>
                  <a:pt x="384" y="912"/>
                  <a:pt x="384" y="912"/>
                </a:cubicBezTo>
                <a:cubicBezTo>
                  <a:pt x="328" y="875"/>
                  <a:pt x="347" y="896"/>
                  <a:pt x="320" y="856"/>
                </a:cubicBezTo>
                <a:cubicBezTo>
                  <a:pt x="310" y="815"/>
                  <a:pt x="292" y="777"/>
                  <a:pt x="280" y="736"/>
                </a:cubicBezTo>
                <a:cubicBezTo>
                  <a:pt x="280" y="736"/>
                  <a:pt x="268" y="684"/>
                  <a:pt x="264" y="680"/>
                </a:cubicBezTo>
                <a:cubicBezTo>
                  <a:pt x="264" y="680"/>
                  <a:pt x="204" y="640"/>
                  <a:pt x="192" y="632"/>
                </a:cubicBezTo>
                <a:cubicBezTo>
                  <a:pt x="184" y="627"/>
                  <a:pt x="168" y="616"/>
                  <a:pt x="168" y="616"/>
                </a:cubicBezTo>
                <a:cubicBezTo>
                  <a:pt x="163" y="608"/>
                  <a:pt x="160" y="597"/>
                  <a:pt x="152" y="592"/>
                </a:cubicBezTo>
                <a:cubicBezTo>
                  <a:pt x="138" y="583"/>
                  <a:pt x="104" y="576"/>
                  <a:pt x="104" y="576"/>
                </a:cubicBezTo>
                <a:cubicBezTo>
                  <a:pt x="85" y="547"/>
                  <a:pt x="68" y="547"/>
                  <a:pt x="40" y="528"/>
                </a:cubicBezTo>
                <a:cubicBezTo>
                  <a:pt x="37" y="520"/>
                  <a:pt x="36" y="512"/>
                  <a:pt x="32" y="504"/>
                </a:cubicBezTo>
                <a:cubicBezTo>
                  <a:pt x="28" y="495"/>
                  <a:pt x="20" y="489"/>
                  <a:pt x="16" y="480"/>
                </a:cubicBezTo>
                <a:cubicBezTo>
                  <a:pt x="9" y="465"/>
                  <a:pt x="0" y="432"/>
                  <a:pt x="0" y="432"/>
                </a:cubicBezTo>
                <a:cubicBezTo>
                  <a:pt x="8" y="365"/>
                  <a:pt x="19" y="296"/>
                  <a:pt x="40" y="232"/>
                </a:cubicBezTo>
                <a:cubicBezTo>
                  <a:pt x="37" y="213"/>
                  <a:pt x="36" y="194"/>
                  <a:pt x="32" y="176"/>
                </a:cubicBezTo>
                <a:cubicBezTo>
                  <a:pt x="28" y="160"/>
                  <a:pt x="16" y="128"/>
                  <a:pt x="16" y="128"/>
                </a:cubicBezTo>
                <a:cubicBezTo>
                  <a:pt x="19" y="107"/>
                  <a:pt x="18" y="85"/>
                  <a:pt x="24" y="64"/>
                </a:cubicBezTo>
                <a:cubicBezTo>
                  <a:pt x="32" y="35"/>
                  <a:pt x="56" y="32"/>
                  <a:pt x="40" y="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635375" y="1547813"/>
            <a:ext cx="479425" cy="571500"/>
            <a:chOff x="3961" y="1446"/>
            <a:chExt cx="448" cy="493"/>
          </a:xfrm>
        </p:grpSpPr>
        <p:sp>
          <p:nvSpPr>
            <p:cNvPr id="7214" name="Freeform 30"/>
            <p:cNvSpPr>
              <a:spLocks/>
            </p:cNvSpPr>
            <p:nvPr/>
          </p:nvSpPr>
          <p:spPr bwMode="auto">
            <a:xfrm>
              <a:off x="3961" y="1446"/>
              <a:ext cx="448" cy="493"/>
            </a:xfrm>
            <a:custGeom>
              <a:avLst/>
              <a:gdLst>
                <a:gd name="T0" fmla="*/ 86 w 544"/>
                <a:gd name="T1" fmla="*/ 0 h 568"/>
                <a:gd name="T2" fmla="*/ 184 w 544"/>
                <a:gd name="T3" fmla="*/ 28 h 568"/>
                <a:gd name="T4" fmla="*/ 349 w 544"/>
                <a:gd name="T5" fmla="*/ 42 h 568"/>
                <a:gd name="T6" fmla="*/ 448 w 544"/>
                <a:gd name="T7" fmla="*/ 215 h 568"/>
                <a:gd name="T8" fmla="*/ 408 w 544"/>
                <a:gd name="T9" fmla="*/ 361 h 568"/>
                <a:gd name="T10" fmla="*/ 362 w 544"/>
                <a:gd name="T11" fmla="*/ 444 h 568"/>
                <a:gd name="T12" fmla="*/ 310 w 544"/>
                <a:gd name="T13" fmla="*/ 458 h 568"/>
                <a:gd name="T14" fmla="*/ 264 w 544"/>
                <a:gd name="T15" fmla="*/ 479 h 568"/>
                <a:gd name="T16" fmla="*/ 224 w 544"/>
                <a:gd name="T17" fmla="*/ 486 h 568"/>
                <a:gd name="T18" fmla="*/ 204 w 544"/>
                <a:gd name="T19" fmla="*/ 493 h 568"/>
                <a:gd name="T20" fmla="*/ 158 w 544"/>
                <a:gd name="T21" fmla="*/ 479 h 568"/>
                <a:gd name="T22" fmla="*/ 105 w 544"/>
                <a:gd name="T23" fmla="*/ 431 h 568"/>
                <a:gd name="T24" fmla="*/ 46 w 544"/>
                <a:gd name="T25" fmla="*/ 368 h 568"/>
                <a:gd name="T26" fmla="*/ 33 w 544"/>
                <a:gd name="T27" fmla="*/ 312 h 568"/>
                <a:gd name="T28" fmla="*/ 0 w 544"/>
                <a:gd name="T29" fmla="*/ 257 h 568"/>
                <a:gd name="T30" fmla="*/ 33 w 544"/>
                <a:gd name="T31" fmla="*/ 146 h 568"/>
                <a:gd name="T32" fmla="*/ 46 w 544"/>
                <a:gd name="T33" fmla="*/ 125 h 568"/>
                <a:gd name="T34" fmla="*/ 59 w 544"/>
                <a:gd name="T35" fmla="*/ 83 h 568"/>
                <a:gd name="T36" fmla="*/ 66 w 544"/>
                <a:gd name="T37" fmla="*/ 62 h 568"/>
                <a:gd name="T38" fmla="*/ 86 w 544"/>
                <a:gd name="T39" fmla="*/ 0 h 5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4"/>
                <a:gd name="T61" fmla="*/ 0 h 568"/>
                <a:gd name="T62" fmla="*/ 544 w 544"/>
                <a:gd name="T63" fmla="*/ 568 h 5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4" h="568">
                  <a:moveTo>
                    <a:pt x="104" y="0"/>
                  </a:moveTo>
                  <a:cubicBezTo>
                    <a:pt x="147" y="9"/>
                    <a:pt x="185" y="12"/>
                    <a:pt x="224" y="32"/>
                  </a:cubicBezTo>
                  <a:cubicBezTo>
                    <a:pt x="292" y="18"/>
                    <a:pt x="358" y="31"/>
                    <a:pt x="424" y="48"/>
                  </a:cubicBezTo>
                  <a:cubicBezTo>
                    <a:pt x="449" y="123"/>
                    <a:pt x="509" y="177"/>
                    <a:pt x="544" y="248"/>
                  </a:cubicBezTo>
                  <a:cubicBezTo>
                    <a:pt x="535" y="310"/>
                    <a:pt x="519" y="359"/>
                    <a:pt x="496" y="416"/>
                  </a:cubicBezTo>
                  <a:cubicBezTo>
                    <a:pt x="484" y="446"/>
                    <a:pt x="476" y="496"/>
                    <a:pt x="440" y="512"/>
                  </a:cubicBezTo>
                  <a:cubicBezTo>
                    <a:pt x="420" y="521"/>
                    <a:pt x="397" y="521"/>
                    <a:pt x="376" y="528"/>
                  </a:cubicBezTo>
                  <a:cubicBezTo>
                    <a:pt x="357" y="534"/>
                    <a:pt x="339" y="546"/>
                    <a:pt x="320" y="552"/>
                  </a:cubicBezTo>
                  <a:cubicBezTo>
                    <a:pt x="304" y="557"/>
                    <a:pt x="288" y="556"/>
                    <a:pt x="272" y="560"/>
                  </a:cubicBezTo>
                  <a:cubicBezTo>
                    <a:pt x="264" y="562"/>
                    <a:pt x="256" y="565"/>
                    <a:pt x="248" y="568"/>
                  </a:cubicBezTo>
                  <a:cubicBezTo>
                    <a:pt x="229" y="563"/>
                    <a:pt x="210" y="559"/>
                    <a:pt x="192" y="552"/>
                  </a:cubicBezTo>
                  <a:cubicBezTo>
                    <a:pt x="168" y="543"/>
                    <a:pt x="143" y="509"/>
                    <a:pt x="128" y="496"/>
                  </a:cubicBezTo>
                  <a:cubicBezTo>
                    <a:pt x="102" y="473"/>
                    <a:pt x="72" y="457"/>
                    <a:pt x="56" y="424"/>
                  </a:cubicBezTo>
                  <a:cubicBezTo>
                    <a:pt x="27" y="366"/>
                    <a:pt x="77" y="442"/>
                    <a:pt x="40" y="360"/>
                  </a:cubicBezTo>
                  <a:cubicBezTo>
                    <a:pt x="30" y="337"/>
                    <a:pt x="11" y="319"/>
                    <a:pt x="0" y="296"/>
                  </a:cubicBezTo>
                  <a:cubicBezTo>
                    <a:pt x="13" y="258"/>
                    <a:pt x="22" y="204"/>
                    <a:pt x="40" y="168"/>
                  </a:cubicBezTo>
                  <a:cubicBezTo>
                    <a:pt x="44" y="159"/>
                    <a:pt x="52" y="153"/>
                    <a:pt x="56" y="144"/>
                  </a:cubicBezTo>
                  <a:cubicBezTo>
                    <a:pt x="63" y="129"/>
                    <a:pt x="67" y="112"/>
                    <a:pt x="72" y="96"/>
                  </a:cubicBezTo>
                  <a:cubicBezTo>
                    <a:pt x="75" y="88"/>
                    <a:pt x="80" y="72"/>
                    <a:pt x="80" y="72"/>
                  </a:cubicBezTo>
                  <a:cubicBezTo>
                    <a:pt x="67" y="34"/>
                    <a:pt x="83" y="32"/>
                    <a:pt x="104" y="0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7215" name="Text Box 34"/>
            <p:cNvSpPr txBox="1">
              <a:spLocks noChangeArrowheads="1"/>
            </p:cNvSpPr>
            <p:nvPr/>
          </p:nvSpPr>
          <p:spPr bwMode="auto">
            <a:xfrm>
              <a:off x="4080" y="1584"/>
              <a:ext cx="224" cy="198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zh-CN" sz="1400" baseline="-25000">
                <a:solidFill>
                  <a:schemeClr val="bg1"/>
                </a:solidFill>
                <a:sym typeface="Symbol" pitchFamily="18" charset="2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038600" y="1524000"/>
            <a:ext cx="385763" cy="941388"/>
            <a:chOff x="4185" y="1473"/>
            <a:chExt cx="619" cy="894"/>
          </a:xfrm>
        </p:grpSpPr>
        <p:sp>
          <p:nvSpPr>
            <p:cNvPr id="7212" name="Freeform 31"/>
            <p:cNvSpPr>
              <a:spLocks/>
            </p:cNvSpPr>
            <p:nvPr/>
          </p:nvSpPr>
          <p:spPr bwMode="auto">
            <a:xfrm>
              <a:off x="4185" y="1473"/>
              <a:ext cx="619" cy="894"/>
            </a:xfrm>
            <a:custGeom>
              <a:avLst/>
              <a:gdLst>
                <a:gd name="T0" fmla="*/ 547 w 752"/>
                <a:gd name="T1" fmla="*/ 1 h 1030"/>
                <a:gd name="T2" fmla="*/ 303 w 752"/>
                <a:gd name="T3" fmla="*/ 8 h 1030"/>
                <a:gd name="T4" fmla="*/ 211 w 752"/>
                <a:gd name="T5" fmla="*/ 43 h 1030"/>
                <a:gd name="T6" fmla="*/ 204 w 752"/>
                <a:gd name="T7" fmla="*/ 63 h 1030"/>
                <a:gd name="T8" fmla="*/ 217 w 752"/>
                <a:gd name="T9" fmla="*/ 84 h 1030"/>
                <a:gd name="T10" fmla="*/ 270 w 752"/>
                <a:gd name="T11" fmla="*/ 168 h 1030"/>
                <a:gd name="T12" fmla="*/ 277 w 752"/>
                <a:gd name="T13" fmla="*/ 195 h 1030"/>
                <a:gd name="T14" fmla="*/ 290 w 752"/>
                <a:gd name="T15" fmla="*/ 237 h 1030"/>
                <a:gd name="T16" fmla="*/ 244 w 752"/>
                <a:gd name="T17" fmla="*/ 334 h 1030"/>
                <a:gd name="T18" fmla="*/ 237 w 752"/>
                <a:gd name="T19" fmla="*/ 438 h 1030"/>
                <a:gd name="T20" fmla="*/ 158 w 752"/>
                <a:gd name="T21" fmla="*/ 487 h 1030"/>
                <a:gd name="T22" fmla="*/ 66 w 752"/>
                <a:gd name="T23" fmla="*/ 549 h 1030"/>
                <a:gd name="T24" fmla="*/ 33 w 752"/>
                <a:gd name="T25" fmla="*/ 584 h 1030"/>
                <a:gd name="T26" fmla="*/ 0 w 752"/>
                <a:gd name="T27" fmla="*/ 633 h 1030"/>
                <a:gd name="T28" fmla="*/ 40 w 752"/>
                <a:gd name="T29" fmla="*/ 716 h 1030"/>
                <a:gd name="T30" fmla="*/ 99 w 752"/>
                <a:gd name="T31" fmla="*/ 751 h 1030"/>
                <a:gd name="T32" fmla="*/ 138 w 752"/>
                <a:gd name="T33" fmla="*/ 765 h 1030"/>
                <a:gd name="T34" fmla="*/ 184 w 752"/>
                <a:gd name="T35" fmla="*/ 820 h 1030"/>
                <a:gd name="T36" fmla="*/ 270 w 752"/>
                <a:gd name="T37" fmla="*/ 862 h 1030"/>
                <a:gd name="T38" fmla="*/ 336 w 752"/>
                <a:gd name="T39" fmla="*/ 869 h 1030"/>
                <a:gd name="T40" fmla="*/ 369 w 752"/>
                <a:gd name="T41" fmla="*/ 744 h 1030"/>
                <a:gd name="T42" fmla="*/ 474 w 752"/>
                <a:gd name="T43" fmla="*/ 695 h 1030"/>
                <a:gd name="T44" fmla="*/ 533 w 752"/>
                <a:gd name="T45" fmla="*/ 619 h 1030"/>
                <a:gd name="T46" fmla="*/ 553 w 752"/>
                <a:gd name="T47" fmla="*/ 577 h 1030"/>
                <a:gd name="T48" fmla="*/ 586 w 752"/>
                <a:gd name="T49" fmla="*/ 494 h 1030"/>
                <a:gd name="T50" fmla="*/ 619 w 752"/>
                <a:gd name="T51" fmla="*/ 369 h 1030"/>
                <a:gd name="T52" fmla="*/ 612 w 752"/>
                <a:gd name="T53" fmla="*/ 265 h 1030"/>
                <a:gd name="T54" fmla="*/ 566 w 752"/>
                <a:gd name="T55" fmla="*/ 195 h 1030"/>
                <a:gd name="T56" fmla="*/ 514 w 752"/>
                <a:gd name="T57" fmla="*/ 84 h 1030"/>
                <a:gd name="T58" fmla="*/ 520 w 752"/>
                <a:gd name="T59" fmla="*/ 56 h 1030"/>
                <a:gd name="T60" fmla="*/ 540 w 752"/>
                <a:gd name="T61" fmla="*/ 43 h 1030"/>
                <a:gd name="T62" fmla="*/ 547 w 752"/>
                <a:gd name="T63" fmla="*/ 1 h 10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2"/>
                <a:gd name="T97" fmla="*/ 0 h 1030"/>
                <a:gd name="T98" fmla="*/ 752 w 752"/>
                <a:gd name="T99" fmla="*/ 1030 h 10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2" h="1030">
                  <a:moveTo>
                    <a:pt x="664" y="1"/>
                  </a:moveTo>
                  <a:cubicBezTo>
                    <a:pt x="576" y="30"/>
                    <a:pt x="464" y="0"/>
                    <a:pt x="368" y="9"/>
                  </a:cubicBezTo>
                  <a:cubicBezTo>
                    <a:pt x="326" y="17"/>
                    <a:pt x="291" y="26"/>
                    <a:pt x="256" y="49"/>
                  </a:cubicBezTo>
                  <a:cubicBezTo>
                    <a:pt x="253" y="57"/>
                    <a:pt x="247" y="65"/>
                    <a:pt x="248" y="73"/>
                  </a:cubicBezTo>
                  <a:cubicBezTo>
                    <a:pt x="250" y="82"/>
                    <a:pt x="260" y="88"/>
                    <a:pt x="264" y="97"/>
                  </a:cubicBezTo>
                  <a:cubicBezTo>
                    <a:pt x="282" y="134"/>
                    <a:pt x="299" y="164"/>
                    <a:pt x="328" y="193"/>
                  </a:cubicBezTo>
                  <a:cubicBezTo>
                    <a:pt x="331" y="204"/>
                    <a:pt x="333" y="214"/>
                    <a:pt x="336" y="225"/>
                  </a:cubicBezTo>
                  <a:cubicBezTo>
                    <a:pt x="341" y="241"/>
                    <a:pt x="352" y="273"/>
                    <a:pt x="352" y="273"/>
                  </a:cubicBezTo>
                  <a:cubicBezTo>
                    <a:pt x="343" y="324"/>
                    <a:pt x="340" y="355"/>
                    <a:pt x="296" y="385"/>
                  </a:cubicBezTo>
                  <a:cubicBezTo>
                    <a:pt x="293" y="425"/>
                    <a:pt x="297" y="466"/>
                    <a:pt x="288" y="505"/>
                  </a:cubicBezTo>
                  <a:cubicBezTo>
                    <a:pt x="282" y="530"/>
                    <a:pt x="213" y="554"/>
                    <a:pt x="192" y="561"/>
                  </a:cubicBezTo>
                  <a:cubicBezTo>
                    <a:pt x="170" y="595"/>
                    <a:pt x="120" y="620"/>
                    <a:pt x="80" y="633"/>
                  </a:cubicBezTo>
                  <a:cubicBezTo>
                    <a:pt x="37" y="697"/>
                    <a:pt x="93" y="620"/>
                    <a:pt x="40" y="673"/>
                  </a:cubicBezTo>
                  <a:cubicBezTo>
                    <a:pt x="30" y="683"/>
                    <a:pt x="9" y="715"/>
                    <a:pt x="0" y="729"/>
                  </a:cubicBezTo>
                  <a:cubicBezTo>
                    <a:pt x="9" y="776"/>
                    <a:pt x="0" y="809"/>
                    <a:pt x="48" y="825"/>
                  </a:cubicBezTo>
                  <a:cubicBezTo>
                    <a:pt x="87" y="854"/>
                    <a:pt x="73" y="848"/>
                    <a:pt x="120" y="865"/>
                  </a:cubicBezTo>
                  <a:cubicBezTo>
                    <a:pt x="136" y="871"/>
                    <a:pt x="168" y="881"/>
                    <a:pt x="168" y="881"/>
                  </a:cubicBezTo>
                  <a:cubicBezTo>
                    <a:pt x="205" y="937"/>
                    <a:pt x="184" y="918"/>
                    <a:pt x="224" y="945"/>
                  </a:cubicBezTo>
                  <a:cubicBezTo>
                    <a:pt x="249" y="983"/>
                    <a:pt x="286" y="985"/>
                    <a:pt x="328" y="993"/>
                  </a:cubicBezTo>
                  <a:cubicBezTo>
                    <a:pt x="365" y="1030"/>
                    <a:pt x="360" y="1013"/>
                    <a:pt x="408" y="1001"/>
                  </a:cubicBezTo>
                  <a:cubicBezTo>
                    <a:pt x="479" y="895"/>
                    <a:pt x="403" y="1025"/>
                    <a:pt x="448" y="857"/>
                  </a:cubicBezTo>
                  <a:cubicBezTo>
                    <a:pt x="458" y="820"/>
                    <a:pt x="549" y="805"/>
                    <a:pt x="576" y="801"/>
                  </a:cubicBezTo>
                  <a:cubicBezTo>
                    <a:pt x="608" y="779"/>
                    <a:pt x="619" y="742"/>
                    <a:pt x="648" y="713"/>
                  </a:cubicBezTo>
                  <a:cubicBezTo>
                    <a:pt x="668" y="653"/>
                    <a:pt x="641" y="727"/>
                    <a:pt x="672" y="665"/>
                  </a:cubicBezTo>
                  <a:cubicBezTo>
                    <a:pt x="689" y="632"/>
                    <a:pt x="691" y="600"/>
                    <a:pt x="712" y="569"/>
                  </a:cubicBezTo>
                  <a:cubicBezTo>
                    <a:pt x="724" y="519"/>
                    <a:pt x="733" y="472"/>
                    <a:pt x="752" y="425"/>
                  </a:cubicBezTo>
                  <a:cubicBezTo>
                    <a:pt x="749" y="385"/>
                    <a:pt x="750" y="345"/>
                    <a:pt x="744" y="305"/>
                  </a:cubicBezTo>
                  <a:cubicBezTo>
                    <a:pt x="739" y="271"/>
                    <a:pt x="706" y="250"/>
                    <a:pt x="688" y="225"/>
                  </a:cubicBezTo>
                  <a:cubicBezTo>
                    <a:pt x="660" y="185"/>
                    <a:pt x="651" y="137"/>
                    <a:pt x="624" y="97"/>
                  </a:cubicBezTo>
                  <a:cubicBezTo>
                    <a:pt x="627" y="86"/>
                    <a:pt x="626" y="74"/>
                    <a:pt x="632" y="65"/>
                  </a:cubicBezTo>
                  <a:cubicBezTo>
                    <a:pt x="637" y="57"/>
                    <a:pt x="650" y="57"/>
                    <a:pt x="656" y="49"/>
                  </a:cubicBezTo>
                  <a:cubicBezTo>
                    <a:pt x="667" y="36"/>
                    <a:pt x="664" y="16"/>
                    <a:pt x="664" y="1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7213" name="Text Box 35"/>
            <p:cNvSpPr txBox="1">
              <a:spLocks noChangeArrowheads="1"/>
            </p:cNvSpPr>
            <p:nvPr/>
          </p:nvSpPr>
          <p:spPr bwMode="auto">
            <a:xfrm>
              <a:off x="4474" y="1835"/>
              <a:ext cx="222" cy="21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zh-CN" sz="1400" baseline="-25000">
                <a:solidFill>
                  <a:schemeClr val="bg1"/>
                </a:solidFill>
                <a:sym typeface="Symbol" pitchFamily="18" charset="2"/>
              </a:endParaRPr>
            </a:p>
          </p:txBody>
        </p:sp>
      </p:grpSp>
      <p:sp>
        <p:nvSpPr>
          <p:cNvPr id="22574" name="Oval 46"/>
          <p:cNvSpPr>
            <a:spLocks noChangeArrowheads="1"/>
          </p:cNvSpPr>
          <p:nvPr/>
        </p:nvSpPr>
        <p:spPr bwMode="auto">
          <a:xfrm>
            <a:off x="2590800" y="2768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/>
              <a:t>w</a:t>
            </a: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762000" y="1155700"/>
            <a:ext cx="1828800" cy="3200400"/>
            <a:chOff x="816" y="920"/>
            <a:chExt cx="1200" cy="201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296" y="1584"/>
              <a:ext cx="720" cy="1065"/>
              <a:chOff x="1844" y="1740"/>
              <a:chExt cx="600" cy="850"/>
            </a:xfrm>
          </p:grpSpPr>
          <p:cxnSp>
            <p:nvCxnSpPr>
              <p:cNvPr id="7209" name="AutoShape 6"/>
              <p:cNvCxnSpPr>
                <a:cxnSpLocks noChangeShapeType="1"/>
              </p:cNvCxnSpPr>
              <p:nvPr/>
            </p:nvCxnSpPr>
            <p:spPr bwMode="auto">
              <a:xfrm>
                <a:off x="1844" y="1740"/>
                <a:ext cx="600" cy="42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210" name="AutoShape 7"/>
              <p:cNvCxnSpPr>
                <a:cxnSpLocks noChangeShapeType="1"/>
              </p:cNvCxnSpPr>
              <p:nvPr/>
            </p:nvCxnSpPr>
            <p:spPr bwMode="auto">
              <a:xfrm>
                <a:off x="1844" y="2046"/>
                <a:ext cx="600" cy="12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211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1844" y="2168"/>
                <a:ext cx="600" cy="42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7207" name="AutoShape 19"/>
            <p:cNvSpPr>
              <a:spLocks noChangeArrowheads="1"/>
            </p:cNvSpPr>
            <p:nvPr/>
          </p:nvSpPr>
          <p:spPr bwMode="auto">
            <a:xfrm>
              <a:off x="864" y="1256"/>
              <a:ext cx="528" cy="16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7208" name="Text Box 47"/>
            <p:cNvSpPr txBox="1">
              <a:spLocks noChangeArrowheads="1"/>
            </p:cNvSpPr>
            <p:nvPr/>
          </p:nvSpPr>
          <p:spPr bwMode="auto">
            <a:xfrm>
              <a:off x="816" y="92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/>
                <a:t>Topics</a:t>
              </a:r>
            </a:p>
          </p:txBody>
        </p:sp>
      </p:grpSp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2819400" y="39624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/>
              <a:t>Collection background</a:t>
            </a:r>
          </a:p>
        </p:txBody>
      </p: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2700338" y="3289300"/>
            <a:ext cx="576262" cy="901700"/>
            <a:chOff x="2016" y="2264"/>
            <a:chExt cx="507" cy="1008"/>
          </a:xfrm>
        </p:grpSpPr>
        <p:sp>
          <p:nvSpPr>
            <p:cNvPr id="7204" name="Text Box 21"/>
            <p:cNvSpPr txBox="1">
              <a:spLocks noChangeArrowheads="1"/>
            </p:cNvSpPr>
            <p:nvPr/>
          </p:nvSpPr>
          <p:spPr bwMode="auto">
            <a:xfrm>
              <a:off x="2063" y="2456"/>
              <a:ext cx="460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ym typeface="Symbol" pitchFamily="18" charset="2"/>
                </a:rPr>
                <a:t></a:t>
              </a:r>
              <a:r>
                <a:rPr lang="en-US" altLang="zh-CN" sz="2400" b="1" baseline="-25000">
                  <a:sym typeface="Symbol" pitchFamily="18" charset="2"/>
                </a:rPr>
                <a:t>B</a:t>
              </a:r>
            </a:p>
          </p:txBody>
        </p:sp>
        <p:sp>
          <p:nvSpPr>
            <p:cNvPr id="7205" name="Line 49"/>
            <p:cNvSpPr>
              <a:spLocks noChangeShapeType="1"/>
            </p:cNvSpPr>
            <p:nvPr/>
          </p:nvSpPr>
          <p:spPr bwMode="auto">
            <a:xfrm flipV="1">
              <a:off x="2016" y="2264"/>
              <a:ext cx="144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78" name="Oval 50"/>
          <p:cNvSpPr>
            <a:spLocks noChangeArrowheads="1"/>
          </p:cNvSpPr>
          <p:nvPr/>
        </p:nvSpPr>
        <p:spPr bwMode="auto">
          <a:xfrm>
            <a:off x="2286000" y="4127500"/>
            <a:ext cx="5334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7183" name="Text Box 51"/>
          <p:cNvSpPr txBox="1">
            <a:spLocks noChangeArrowheads="1"/>
          </p:cNvSpPr>
          <p:nvPr/>
        </p:nvSpPr>
        <p:spPr bwMode="auto">
          <a:xfrm>
            <a:off x="3276600" y="914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/>
              <a:t>Document</a:t>
            </a:r>
          </a:p>
        </p:txBody>
      </p:sp>
      <p:sp>
        <p:nvSpPr>
          <p:cNvPr id="22580" name="Line 52"/>
          <p:cNvSpPr>
            <a:spLocks noChangeShapeType="1"/>
          </p:cNvSpPr>
          <p:nvPr/>
        </p:nvSpPr>
        <p:spPr bwMode="auto">
          <a:xfrm flipV="1">
            <a:off x="3124200" y="25146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2581" name="Picture 5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484" r="69475"/>
          <a:stretch>
            <a:fillRect/>
          </a:stretch>
        </p:blipFill>
        <p:spPr bwMode="auto">
          <a:xfrm>
            <a:off x="5562600" y="1738313"/>
            <a:ext cx="129381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2" name="Picture 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865"/>
          <a:stretch>
            <a:fillRect/>
          </a:stretch>
        </p:blipFill>
        <p:spPr bwMode="auto">
          <a:xfrm>
            <a:off x="5607050" y="2286000"/>
            <a:ext cx="14033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99" name="Text Box 71"/>
          <p:cNvSpPr txBox="1">
            <a:spLocks noChangeArrowheads="1"/>
          </p:cNvSpPr>
          <p:nvPr/>
        </p:nvSpPr>
        <p:spPr bwMode="auto">
          <a:xfrm>
            <a:off x="1600200" y="4051300"/>
            <a:ext cx="12239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1" i="1" dirty="0">
                <a:latin typeface="Times New Roman" pitchFamily="18" charset="0"/>
              </a:rPr>
              <a:t>Is 0.05</a:t>
            </a:r>
            <a:br>
              <a:rPr lang="en-US" altLang="zh-CN" sz="1600" b="1" i="1" dirty="0">
                <a:latin typeface="Times New Roman" pitchFamily="18" charset="0"/>
              </a:rPr>
            </a:br>
            <a:r>
              <a:rPr lang="en-US" altLang="zh-CN" sz="1600" b="1" i="1" dirty="0">
                <a:latin typeface="Times New Roman" pitchFamily="18" charset="0"/>
              </a:rPr>
              <a:t>the  0.04</a:t>
            </a:r>
            <a:br>
              <a:rPr lang="en-US" altLang="zh-CN" sz="1600" b="1" i="1" dirty="0">
                <a:latin typeface="Times New Roman" pitchFamily="18" charset="0"/>
              </a:rPr>
            </a:br>
            <a:r>
              <a:rPr lang="en-US" altLang="zh-CN" sz="1600" b="1" i="1" dirty="0">
                <a:latin typeface="Times New Roman" pitchFamily="18" charset="0"/>
              </a:rPr>
              <a:t>a 0.03 ..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990600" y="3081338"/>
            <a:ext cx="4968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…</a:t>
            </a: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992188" y="1930400"/>
            <a:ext cx="495300" cy="517525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altLang="zh-CN" sz="2400" b="1">
                <a:sym typeface="Symbol" pitchFamily="18" charset="2"/>
              </a:rPr>
              <a:t></a:t>
            </a:r>
            <a:r>
              <a:rPr lang="en-US" altLang="zh-CN" sz="2400" b="1" baseline="-25000">
                <a:sym typeface="Symbol" pitchFamily="18" charset="2"/>
              </a:rPr>
              <a:t>1</a:t>
            </a: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992188" y="2538413"/>
            <a:ext cx="495300" cy="5175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altLang="zh-CN" sz="2400" b="1">
                <a:sym typeface="Symbol" pitchFamily="18" charset="2"/>
              </a:rPr>
              <a:t></a:t>
            </a:r>
            <a:r>
              <a:rPr lang="en-US" altLang="zh-CN" sz="2400" b="1" baseline="-25000">
                <a:sym typeface="Symbol" pitchFamily="18" charset="2"/>
              </a:rPr>
              <a:t>2</a:t>
            </a:r>
            <a:endParaRPr lang="en-US" altLang="zh-CN" sz="2400" baseline="-25000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992188" y="3619500"/>
            <a:ext cx="495300" cy="520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altLang="zh-CN" sz="2400" b="1">
                <a:sym typeface="Symbol" pitchFamily="18" charset="2"/>
              </a:rPr>
              <a:t></a:t>
            </a:r>
            <a:r>
              <a:rPr lang="en-US" altLang="zh-CN" sz="2400" b="1" baseline="-25000">
                <a:sym typeface="Symbol" pitchFamily="18" charset="2"/>
              </a:rPr>
              <a:t>k</a:t>
            </a:r>
            <a:endParaRPr lang="en-US" altLang="zh-CN" sz="2400" baseline="-25000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655763" y="2006600"/>
            <a:ext cx="7826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ym typeface="Symbol" pitchFamily="18" charset="2"/>
              </a:rPr>
              <a:t></a:t>
            </a:r>
            <a:r>
              <a:rPr lang="en-US" altLang="zh-CN" sz="2400" b="1" baseline="-25000">
                <a:sym typeface="Symbol" pitchFamily="18" charset="2"/>
              </a:rPr>
              <a:t>d1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638300" y="2768600"/>
            <a:ext cx="77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ym typeface="Symbol" pitchFamily="18" charset="2"/>
              </a:rPr>
              <a:t></a:t>
            </a:r>
            <a:r>
              <a:rPr lang="en-US" altLang="zh-CN" sz="2400" b="1" baseline="-25000">
                <a:sym typeface="Symbol" pitchFamily="18" charset="2"/>
              </a:rPr>
              <a:t>d2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655763" y="3479800"/>
            <a:ext cx="77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ym typeface="Symbol" pitchFamily="18" charset="2"/>
              </a:rPr>
              <a:t></a:t>
            </a:r>
            <a:r>
              <a:rPr lang="en-US" altLang="zh-CN" sz="2400" b="1" baseline="-25000">
                <a:sym typeface="Symbol" pitchFamily="18" charset="2"/>
              </a:rPr>
              <a:t>dk</a:t>
            </a:r>
          </a:p>
        </p:txBody>
      </p:sp>
      <p:sp>
        <p:nvSpPr>
          <p:cNvPr id="22600" name="Text Box 72"/>
          <p:cNvSpPr txBox="1">
            <a:spLocks noChangeArrowheads="1"/>
          </p:cNvSpPr>
          <p:nvPr/>
        </p:nvSpPr>
        <p:spPr bwMode="auto">
          <a:xfrm>
            <a:off x="228600" y="1778000"/>
            <a:ext cx="53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800" b="1" i="1" dirty="0" smtClean="0">
                <a:solidFill>
                  <a:srgbClr val="C00000"/>
                </a:solidFill>
                <a:latin typeface="Times New Roman" pitchFamily="18" charset="0"/>
              </a:rPr>
              <a:t>?</a:t>
            </a:r>
            <a:endParaRPr lang="en-US" altLang="zh-CN" sz="48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2601" name="Text Box 73"/>
          <p:cNvSpPr txBox="1">
            <a:spLocks noChangeArrowheads="1"/>
          </p:cNvSpPr>
          <p:nvPr/>
        </p:nvSpPr>
        <p:spPr bwMode="auto">
          <a:xfrm>
            <a:off x="233363" y="2540000"/>
            <a:ext cx="6048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 i="1" dirty="0" smtClean="0">
                <a:solidFill>
                  <a:srgbClr val="0000CC"/>
                </a:solidFill>
                <a:latin typeface="Times New Roman" pitchFamily="18" charset="0"/>
              </a:rPr>
              <a:t>?</a:t>
            </a:r>
            <a:endParaRPr lang="en-US" altLang="zh-CN" sz="44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604" name="Text Box 76"/>
          <p:cNvSpPr txBox="1">
            <a:spLocks noChangeArrowheads="1"/>
          </p:cNvSpPr>
          <p:nvPr/>
        </p:nvSpPr>
        <p:spPr bwMode="auto">
          <a:xfrm>
            <a:off x="228601" y="3683000"/>
            <a:ext cx="60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 i="1" dirty="0" smtClean="0">
                <a:solidFill>
                  <a:srgbClr val="00B050"/>
                </a:solidFill>
                <a:latin typeface="Times New Roman" pitchFamily="18" charset="0"/>
              </a:rPr>
              <a:t>?</a:t>
            </a:r>
            <a:endParaRPr lang="en-US" altLang="zh-CN" sz="4400" b="1" i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22605" name="Picture 7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4363" y="2179638"/>
            <a:ext cx="2058987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06" name="AutoShape 78"/>
          <p:cNvSpPr>
            <a:spLocks noChangeArrowheads="1"/>
          </p:cNvSpPr>
          <p:nvPr/>
        </p:nvSpPr>
        <p:spPr bwMode="auto">
          <a:xfrm>
            <a:off x="6400800" y="838200"/>
            <a:ext cx="2590800" cy="838200"/>
          </a:xfrm>
          <a:prstGeom prst="wedgeRectCallout">
            <a:avLst>
              <a:gd name="adj1" fmla="val -49803"/>
              <a:gd name="adj2" fmla="val 71811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</a:rPr>
              <a:t>Generate a word in a document</a:t>
            </a:r>
          </a:p>
        </p:txBody>
      </p:sp>
      <p:sp>
        <p:nvSpPr>
          <p:cNvPr id="51" name="Text Box 72"/>
          <p:cNvSpPr txBox="1">
            <a:spLocks noChangeArrowheads="1"/>
          </p:cNvSpPr>
          <p:nvPr/>
        </p:nvSpPr>
        <p:spPr bwMode="auto">
          <a:xfrm>
            <a:off x="2057400" y="1912203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800" b="1" i="1" dirty="0" smtClean="0">
                <a:latin typeface="Times New Roman" pitchFamily="18" charset="0"/>
              </a:rPr>
              <a:t>?</a:t>
            </a:r>
            <a:endParaRPr lang="en-US" altLang="zh-CN" sz="4800" b="1" i="1" dirty="0">
              <a:latin typeface="Times New Roman" pitchFamily="18" charset="0"/>
            </a:endParaRPr>
          </a:p>
        </p:txBody>
      </p:sp>
      <p:sp>
        <p:nvSpPr>
          <p:cNvPr id="52" name="Text Box 72"/>
          <p:cNvSpPr txBox="1">
            <a:spLocks noChangeArrowheads="1"/>
          </p:cNvSpPr>
          <p:nvPr/>
        </p:nvSpPr>
        <p:spPr bwMode="auto">
          <a:xfrm>
            <a:off x="2057400" y="3200400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800" b="1" i="1" dirty="0" smtClean="0">
                <a:latin typeface="Times New Roman" pitchFamily="18" charset="0"/>
              </a:rPr>
              <a:t>?</a:t>
            </a:r>
            <a:endParaRPr lang="en-US" altLang="zh-CN" sz="4800" b="1" i="1" dirty="0">
              <a:latin typeface="Times New Roman" pitchFamily="18" charset="0"/>
            </a:endParaRPr>
          </a:p>
        </p:txBody>
      </p:sp>
      <p:grpSp>
        <p:nvGrpSpPr>
          <p:cNvPr id="53" name="Group 61"/>
          <p:cNvGrpSpPr>
            <a:grpSpLocks/>
          </p:cNvGrpSpPr>
          <p:nvPr/>
        </p:nvGrpSpPr>
        <p:grpSpPr bwMode="auto">
          <a:xfrm>
            <a:off x="6477000" y="4356100"/>
            <a:ext cx="2652713" cy="596900"/>
            <a:chOff x="3840" y="3408"/>
            <a:chExt cx="1671" cy="376"/>
          </a:xfrm>
        </p:grpSpPr>
        <p:grpSp>
          <p:nvGrpSpPr>
            <p:cNvPr id="54" name="Group 60"/>
            <p:cNvGrpSpPr>
              <a:grpSpLocks/>
            </p:cNvGrpSpPr>
            <p:nvPr/>
          </p:nvGrpSpPr>
          <p:grpSpPr bwMode="auto">
            <a:xfrm>
              <a:off x="3840" y="3408"/>
              <a:ext cx="1588" cy="376"/>
              <a:chOff x="3840" y="3408"/>
              <a:chExt cx="1588" cy="376"/>
            </a:xfrm>
          </p:grpSpPr>
          <p:pic>
            <p:nvPicPr>
              <p:cNvPr id="57" name="Picture 5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8759"/>
              <a:stretch>
                <a:fillRect/>
              </a:stretch>
            </p:blipFill>
            <p:spPr bwMode="auto">
              <a:xfrm>
                <a:off x="3840" y="3408"/>
                <a:ext cx="1025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5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896" y="3482"/>
                <a:ext cx="53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5" name="Picture 53"/>
            <p:cNvPicPr>
              <a:picLocks noChangeAspect="1" noChangeArrowheads="1"/>
            </p:cNvPicPr>
            <p:nvPr/>
          </p:nvPicPr>
          <p:blipFill>
            <a:blip r:embed="rId7" cstate="print"/>
            <a:srcRect l="13297"/>
            <a:stretch>
              <a:fillRect/>
            </a:stretch>
          </p:blipFill>
          <p:spPr bwMode="auto">
            <a:xfrm>
              <a:off x="4608" y="3456"/>
              <a:ext cx="313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5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76" y="3456"/>
              <a:ext cx="135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Group 56"/>
          <p:cNvGrpSpPr>
            <a:grpSpLocks/>
          </p:cNvGrpSpPr>
          <p:nvPr/>
        </p:nvGrpSpPr>
        <p:grpSpPr bwMode="auto">
          <a:xfrm>
            <a:off x="5638800" y="5029200"/>
            <a:ext cx="3276600" cy="866775"/>
            <a:chOff x="1872" y="3600"/>
            <a:chExt cx="2064" cy="546"/>
          </a:xfrm>
        </p:grpSpPr>
        <p:pic>
          <p:nvPicPr>
            <p:cNvPr id="60" name="Picture 57"/>
            <p:cNvPicPr>
              <a:picLocks noChangeAspect="1" noChangeArrowheads="1"/>
            </p:cNvPicPr>
            <p:nvPr/>
          </p:nvPicPr>
          <p:blipFill>
            <a:blip r:embed="rId9" cstate="print"/>
            <a:srcRect r="35889"/>
            <a:stretch>
              <a:fillRect/>
            </a:stretch>
          </p:blipFill>
          <p:spPr bwMode="auto">
            <a:xfrm>
              <a:off x="1872" y="3600"/>
              <a:ext cx="1104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58"/>
            <p:cNvPicPr>
              <a:picLocks noChangeAspect="1" noChangeArrowheads="1"/>
            </p:cNvPicPr>
            <p:nvPr/>
          </p:nvPicPr>
          <p:blipFill>
            <a:blip r:embed="rId5" cstate="print"/>
            <a:srcRect r="69278"/>
            <a:stretch>
              <a:fillRect/>
            </a:stretch>
          </p:blipFill>
          <p:spPr bwMode="auto">
            <a:xfrm>
              <a:off x="2928" y="3656"/>
              <a:ext cx="1008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2" name="Picture 59"/>
          <p:cNvPicPr>
            <a:picLocks noChangeAspect="1" noChangeArrowheads="1"/>
          </p:cNvPicPr>
          <p:nvPr/>
        </p:nvPicPr>
        <p:blipFill>
          <a:blip r:embed="rId5" cstate="print"/>
          <a:srcRect t="12766" r="29778"/>
          <a:stretch>
            <a:fillRect/>
          </a:stretch>
        </p:blipFill>
        <p:spPr bwMode="auto">
          <a:xfrm>
            <a:off x="5486400" y="3962400"/>
            <a:ext cx="3657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AutoShape 55"/>
          <p:cNvSpPr>
            <a:spLocks noChangeArrowheads="1"/>
          </p:cNvSpPr>
          <p:nvPr/>
        </p:nvSpPr>
        <p:spPr bwMode="auto">
          <a:xfrm>
            <a:off x="4267200" y="2971800"/>
            <a:ext cx="2590800" cy="838200"/>
          </a:xfrm>
          <a:prstGeom prst="wedgeRectCallout">
            <a:avLst>
              <a:gd name="adj1" fmla="val 42090"/>
              <a:gd name="adj2" fmla="val 7270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</a:rPr>
              <a:t>Log-likelihood of the collection</a:t>
            </a:r>
          </a:p>
        </p:txBody>
      </p:sp>
      <p:sp>
        <p:nvSpPr>
          <p:cNvPr id="64" name="Rectangle 65"/>
          <p:cNvSpPr txBox="1">
            <a:spLocks noChangeArrowheads="1"/>
          </p:cNvSpPr>
          <p:nvPr/>
        </p:nvSpPr>
        <p:spPr bwMode="auto">
          <a:xfrm>
            <a:off x="228600" y="4800600"/>
            <a:ext cx="47244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	Estimated with Maximum Likelihood Estimator (MLE) through an EM algorithm</a:t>
            </a:r>
          </a:p>
        </p:txBody>
      </p:sp>
      <p:sp>
        <p:nvSpPr>
          <p:cNvPr id="65" name="Left Arrow 64"/>
          <p:cNvSpPr/>
          <p:nvPr/>
        </p:nvSpPr>
        <p:spPr>
          <a:xfrm>
            <a:off x="5105400" y="5181600"/>
            <a:ext cx="609600" cy="5334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Line 45"/>
          <p:cNvSpPr>
            <a:spLocks noChangeShapeType="1"/>
          </p:cNvSpPr>
          <p:nvPr/>
        </p:nvSpPr>
        <p:spPr bwMode="auto">
          <a:xfrm>
            <a:off x="6629400" y="2286000"/>
            <a:ext cx="1828800" cy="2286000"/>
          </a:xfrm>
          <a:prstGeom prst="line">
            <a:avLst/>
          </a:prstGeom>
          <a:noFill/>
          <a:ln w="57150">
            <a:solidFill>
              <a:srgbClr val="00B05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2600" grpId="0"/>
      <p:bldP spid="22601" grpId="0"/>
      <p:bldP spid="22604" grpId="0"/>
      <p:bldP spid="51" grpId="0"/>
      <p:bldP spid="52" grpId="0"/>
      <p:bldP spid="63" grpId="0" animBg="1"/>
      <p:bldP spid="64" grpId="0" build="p"/>
      <p:bldP spid="65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/>
          <p:cNvSpPr/>
          <p:nvPr/>
        </p:nvSpPr>
        <p:spPr>
          <a:xfrm>
            <a:off x="3352800" y="4419600"/>
            <a:ext cx="838200" cy="685800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Document"/>
          <p:cNvSpPr>
            <a:spLocks noEditPoints="1" noChangeArrowheads="1"/>
          </p:cNvSpPr>
          <p:nvPr/>
        </p:nvSpPr>
        <p:spPr bwMode="auto">
          <a:xfrm>
            <a:off x="1676400" y="2667000"/>
            <a:ext cx="1295400" cy="1600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54" name="Document"/>
          <p:cNvSpPr>
            <a:spLocks noEditPoints="1" noChangeArrowheads="1"/>
          </p:cNvSpPr>
          <p:nvPr/>
        </p:nvSpPr>
        <p:spPr bwMode="auto">
          <a:xfrm>
            <a:off x="6629400" y="2057400"/>
            <a:ext cx="1066800" cy="13716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53" name="Document"/>
          <p:cNvSpPr>
            <a:spLocks noEditPoints="1" noChangeArrowheads="1"/>
          </p:cNvSpPr>
          <p:nvPr/>
        </p:nvSpPr>
        <p:spPr bwMode="auto">
          <a:xfrm>
            <a:off x="6477000" y="2133600"/>
            <a:ext cx="1066800" cy="13716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Exploiting Expert Opinions in PLSA</a:t>
            </a:r>
          </a:p>
        </p:txBody>
      </p:sp>
      <p:sp>
        <p:nvSpPr>
          <p:cNvPr id="72715" name="AutoShape 11"/>
          <p:cNvSpPr>
            <a:spLocks noChangeArrowheads="1"/>
          </p:cNvSpPr>
          <p:nvPr/>
        </p:nvSpPr>
        <p:spPr bwMode="auto">
          <a:xfrm>
            <a:off x="152400" y="2057400"/>
            <a:ext cx="2438400" cy="838200"/>
          </a:xfrm>
          <a:prstGeom prst="wedgeRectCallout">
            <a:avLst>
              <a:gd name="adj1" fmla="val 77236"/>
              <a:gd name="adj2" fmla="val 61252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400" b="1" dirty="0"/>
              <a:t>Add as </a:t>
            </a:r>
          </a:p>
          <a:p>
            <a:pPr>
              <a:defRPr/>
            </a:pPr>
            <a:r>
              <a:rPr lang="en-US" sz="2400" b="1" dirty="0" err="1"/>
              <a:t>Dirichlet</a:t>
            </a:r>
            <a:r>
              <a:rPr lang="en-US" sz="2400" b="1" dirty="0"/>
              <a:t> priors</a:t>
            </a:r>
          </a:p>
        </p:txBody>
      </p:sp>
      <p:sp>
        <p:nvSpPr>
          <p:cNvPr id="72721" name="Document"/>
          <p:cNvSpPr>
            <a:spLocks noEditPoints="1" noChangeArrowheads="1"/>
          </p:cNvSpPr>
          <p:nvPr/>
        </p:nvSpPr>
        <p:spPr bwMode="auto">
          <a:xfrm>
            <a:off x="6324600" y="2209800"/>
            <a:ext cx="1066800" cy="13716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b="1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476875" y="3289300"/>
            <a:ext cx="1076325" cy="1066800"/>
            <a:chOff x="1728" y="1544"/>
            <a:chExt cx="678" cy="672"/>
          </a:xfrm>
        </p:grpSpPr>
        <p:sp>
          <p:nvSpPr>
            <p:cNvPr id="8239" name="Text Box 19"/>
            <p:cNvSpPr txBox="1">
              <a:spLocks noChangeArrowheads="1"/>
            </p:cNvSpPr>
            <p:nvPr/>
          </p:nvSpPr>
          <p:spPr bwMode="auto">
            <a:xfrm>
              <a:off x="1776" y="1544"/>
              <a:ext cx="6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ym typeface="Symbol" pitchFamily="18" charset="2"/>
                </a:rPr>
                <a:t>1 - </a:t>
              </a:r>
              <a:r>
                <a:rPr lang="en-US" altLang="zh-CN" sz="2000" b="1" baseline="-25000">
                  <a:sym typeface="Symbol" pitchFamily="18" charset="2"/>
                </a:rPr>
                <a:t>B</a:t>
              </a:r>
            </a:p>
          </p:txBody>
        </p:sp>
        <p:sp>
          <p:nvSpPr>
            <p:cNvPr id="8240" name="Line 20"/>
            <p:cNvSpPr>
              <a:spLocks noChangeShapeType="1"/>
            </p:cNvSpPr>
            <p:nvPr/>
          </p:nvSpPr>
          <p:spPr bwMode="auto">
            <a:xfrm flipH="1">
              <a:off x="1728" y="1784"/>
              <a:ext cx="24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1" name="Line 21"/>
            <p:cNvSpPr>
              <a:spLocks noChangeShapeType="1"/>
            </p:cNvSpPr>
            <p:nvPr/>
          </p:nvSpPr>
          <p:spPr bwMode="auto">
            <a:xfrm flipH="1">
              <a:off x="1776" y="1784"/>
              <a:ext cx="192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2" name="Line 22"/>
            <p:cNvSpPr>
              <a:spLocks noChangeShapeType="1"/>
            </p:cNvSpPr>
            <p:nvPr/>
          </p:nvSpPr>
          <p:spPr bwMode="auto">
            <a:xfrm flipH="1">
              <a:off x="1824" y="1784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9" name="Freeform 23"/>
          <p:cNvSpPr>
            <a:spLocks/>
          </p:cNvSpPr>
          <p:nvPr/>
        </p:nvSpPr>
        <p:spPr bwMode="auto">
          <a:xfrm>
            <a:off x="6477000" y="2849563"/>
            <a:ext cx="666750" cy="655637"/>
          </a:xfrm>
          <a:custGeom>
            <a:avLst/>
            <a:gdLst>
              <a:gd name="T0" fmla="*/ 32367 w 824"/>
              <a:gd name="T1" fmla="*/ 0 h 912"/>
              <a:gd name="T2" fmla="*/ 51786 w 824"/>
              <a:gd name="T3" fmla="*/ 11502 h 912"/>
              <a:gd name="T4" fmla="*/ 77680 w 824"/>
              <a:gd name="T5" fmla="*/ 17254 h 912"/>
              <a:gd name="T6" fmla="*/ 135939 w 824"/>
              <a:gd name="T7" fmla="*/ 63263 h 912"/>
              <a:gd name="T8" fmla="*/ 148886 w 824"/>
              <a:gd name="T9" fmla="*/ 189790 h 912"/>
              <a:gd name="T10" fmla="*/ 213619 w 824"/>
              <a:gd name="T11" fmla="*/ 253053 h 912"/>
              <a:gd name="T12" fmla="*/ 233039 w 824"/>
              <a:gd name="T13" fmla="*/ 299062 h 912"/>
              <a:gd name="T14" fmla="*/ 323665 w 824"/>
              <a:gd name="T15" fmla="*/ 362326 h 912"/>
              <a:gd name="T16" fmla="*/ 356032 w 824"/>
              <a:gd name="T17" fmla="*/ 391082 h 912"/>
              <a:gd name="T18" fmla="*/ 368978 w 824"/>
              <a:gd name="T19" fmla="*/ 408335 h 912"/>
              <a:gd name="T20" fmla="*/ 388398 w 824"/>
              <a:gd name="T21" fmla="*/ 414087 h 912"/>
              <a:gd name="T22" fmla="*/ 427238 w 824"/>
              <a:gd name="T23" fmla="*/ 437091 h 912"/>
              <a:gd name="T24" fmla="*/ 446658 w 824"/>
              <a:gd name="T25" fmla="*/ 454345 h 912"/>
              <a:gd name="T26" fmla="*/ 524337 w 824"/>
              <a:gd name="T27" fmla="*/ 471599 h 912"/>
              <a:gd name="T28" fmla="*/ 608490 w 824"/>
              <a:gd name="T29" fmla="*/ 471599 h 912"/>
              <a:gd name="T30" fmla="*/ 647330 w 824"/>
              <a:gd name="T31" fmla="*/ 494603 h 912"/>
              <a:gd name="T32" fmla="*/ 666750 w 824"/>
              <a:gd name="T33" fmla="*/ 529111 h 912"/>
              <a:gd name="T34" fmla="*/ 543757 w 824"/>
              <a:gd name="T35" fmla="*/ 609627 h 912"/>
              <a:gd name="T36" fmla="*/ 388398 w 824"/>
              <a:gd name="T37" fmla="*/ 626881 h 912"/>
              <a:gd name="T38" fmla="*/ 330138 w 824"/>
              <a:gd name="T39" fmla="*/ 649886 h 912"/>
              <a:gd name="T40" fmla="*/ 310718 w 824"/>
              <a:gd name="T41" fmla="*/ 655637 h 912"/>
              <a:gd name="T42" fmla="*/ 258932 w 824"/>
              <a:gd name="T43" fmla="*/ 615379 h 912"/>
              <a:gd name="T44" fmla="*/ 226566 w 824"/>
              <a:gd name="T45" fmla="*/ 529111 h 912"/>
              <a:gd name="T46" fmla="*/ 213619 w 824"/>
              <a:gd name="T47" fmla="*/ 488852 h 912"/>
              <a:gd name="T48" fmla="*/ 155359 w 824"/>
              <a:gd name="T49" fmla="*/ 454345 h 912"/>
              <a:gd name="T50" fmla="*/ 135939 w 824"/>
              <a:gd name="T51" fmla="*/ 442843 h 912"/>
              <a:gd name="T52" fmla="*/ 122993 w 824"/>
              <a:gd name="T53" fmla="*/ 425589 h 912"/>
              <a:gd name="T54" fmla="*/ 84153 w 824"/>
              <a:gd name="T55" fmla="*/ 414087 h 912"/>
              <a:gd name="T56" fmla="*/ 32367 w 824"/>
              <a:gd name="T57" fmla="*/ 379579 h 912"/>
              <a:gd name="T58" fmla="*/ 25893 w 824"/>
              <a:gd name="T59" fmla="*/ 362326 h 912"/>
              <a:gd name="T60" fmla="*/ 12947 w 824"/>
              <a:gd name="T61" fmla="*/ 345072 h 912"/>
              <a:gd name="T62" fmla="*/ 0 w 824"/>
              <a:gd name="T63" fmla="*/ 310565 h 912"/>
              <a:gd name="T64" fmla="*/ 32367 w 824"/>
              <a:gd name="T65" fmla="*/ 166785 h 912"/>
              <a:gd name="T66" fmla="*/ 25893 w 824"/>
              <a:gd name="T67" fmla="*/ 126526 h 912"/>
              <a:gd name="T68" fmla="*/ 12947 w 824"/>
              <a:gd name="T69" fmla="*/ 92019 h 912"/>
              <a:gd name="T70" fmla="*/ 19420 w 824"/>
              <a:gd name="T71" fmla="*/ 46010 h 912"/>
              <a:gd name="T72" fmla="*/ 32367 w 824"/>
              <a:gd name="T73" fmla="*/ 0 h 9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4"/>
              <a:gd name="T112" fmla="*/ 0 h 912"/>
              <a:gd name="T113" fmla="*/ 824 w 824"/>
              <a:gd name="T114" fmla="*/ 912 h 9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4" h="912">
                <a:moveTo>
                  <a:pt x="40" y="0"/>
                </a:moveTo>
                <a:cubicBezTo>
                  <a:pt x="48" y="5"/>
                  <a:pt x="55" y="12"/>
                  <a:pt x="64" y="16"/>
                </a:cubicBezTo>
                <a:cubicBezTo>
                  <a:pt x="74" y="20"/>
                  <a:pt x="86" y="19"/>
                  <a:pt x="96" y="24"/>
                </a:cubicBezTo>
                <a:cubicBezTo>
                  <a:pt x="119" y="37"/>
                  <a:pt x="149" y="69"/>
                  <a:pt x="168" y="88"/>
                </a:cubicBezTo>
                <a:cubicBezTo>
                  <a:pt x="193" y="164"/>
                  <a:pt x="167" y="78"/>
                  <a:pt x="184" y="264"/>
                </a:cubicBezTo>
                <a:cubicBezTo>
                  <a:pt x="188" y="309"/>
                  <a:pt x="241" y="320"/>
                  <a:pt x="264" y="352"/>
                </a:cubicBezTo>
                <a:cubicBezTo>
                  <a:pt x="293" y="392"/>
                  <a:pt x="270" y="374"/>
                  <a:pt x="288" y="416"/>
                </a:cubicBezTo>
                <a:cubicBezTo>
                  <a:pt x="307" y="460"/>
                  <a:pt x="356" y="489"/>
                  <a:pt x="400" y="504"/>
                </a:cubicBezTo>
                <a:cubicBezTo>
                  <a:pt x="443" y="568"/>
                  <a:pt x="387" y="491"/>
                  <a:pt x="440" y="544"/>
                </a:cubicBezTo>
                <a:cubicBezTo>
                  <a:pt x="447" y="551"/>
                  <a:pt x="448" y="562"/>
                  <a:pt x="456" y="568"/>
                </a:cubicBezTo>
                <a:cubicBezTo>
                  <a:pt x="463" y="573"/>
                  <a:pt x="473" y="572"/>
                  <a:pt x="480" y="576"/>
                </a:cubicBezTo>
                <a:cubicBezTo>
                  <a:pt x="497" y="585"/>
                  <a:pt x="514" y="594"/>
                  <a:pt x="528" y="608"/>
                </a:cubicBezTo>
                <a:cubicBezTo>
                  <a:pt x="536" y="616"/>
                  <a:pt x="542" y="626"/>
                  <a:pt x="552" y="632"/>
                </a:cubicBezTo>
                <a:cubicBezTo>
                  <a:pt x="575" y="645"/>
                  <a:pt x="623" y="651"/>
                  <a:pt x="648" y="656"/>
                </a:cubicBezTo>
                <a:cubicBezTo>
                  <a:pt x="683" y="652"/>
                  <a:pt x="719" y="638"/>
                  <a:pt x="752" y="656"/>
                </a:cubicBezTo>
                <a:cubicBezTo>
                  <a:pt x="769" y="665"/>
                  <a:pt x="800" y="688"/>
                  <a:pt x="800" y="688"/>
                </a:cubicBezTo>
                <a:cubicBezTo>
                  <a:pt x="808" y="700"/>
                  <a:pt x="824" y="719"/>
                  <a:pt x="824" y="736"/>
                </a:cubicBezTo>
                <a:cubicBezTo>
                  <a:pt x="824" y="803"/>
                  <a:pt x="722" y="838"/>
                  <a:pt x="672" y="848"/>
                </a:cubicBezTo>
                <a:cubicBezTo>
                  <a:pt x="607" y="826"/>
                  <a:pt x="539" y="842"/>
                  <a:pt x="480" y="872"/>
                </a:cubicBezTo>
                <a:cubicBezTo>
                  <a:pt x="404" y="910"/>
                  <a:pt x="532" y="863"/>
                  <a:pt x="408" y="904"/>
                </a:cubicBezTo>
                <a:cubicBezTo>
                  <a:pt x="400" y="907"/>
                  <a:pt x="384" y="912"/>
                  <a:pt x="384" y="912"/>
                </a:cubicBezTo>
                <a:cubicBezTo>
                  <a:pt x="328" y="875"/>
                  <a:pt x="347" y="896"/>
                  <a:pt x="320" y="856"/>
                </a:cubicBezTo>
                <a:cubicBezTo>
                  <a:pt x="310" y="815"/>
                  <a:pt x="292" y="777"/>
                  <a:pt x="280" y="736"/>
                </a:cubicBezTo>
                <a:cubicBezTo>
                  <a:pt x="280" y="736"/>
                  <a:pt x="268" y="684"/>
                  <a:pt x="264" y="680"/>
                </a:cubicBezTo>
                <a:cubicBezTo>
                  <a:pt x="264" y="680"/>
                  <a:pt x="204" y="640"/>
                  <a:pt x="192" y="632"/>
                </a:cubicBezTo>
                <a:cubicBezTo>
                  <a:pt x="184" y="627"/>
                  <a:pt x="168" y="616"/>
                  <a:pt x="168" y="616"/>
                </a:cubicBezTo>
                <a:cubicBezTo>
                  <a:pt x="163" y="608"/>
                  <a:pt x="160" y="597"/>
                  <a:pt x="152" y="592"/>
                </a:cubicBezTo>
                <a:cubicBezTo>
                  <a:pt x="138" y="583"/>
                  <a:pt x="104" y="576"/>
                  <a:pt x="104" y="576"/>
                </a:cubicBezTo>
                <a:cubicBezTo>
                  <a:pt x="85" y="547"/>
                  <a:pt x="68" y="547"/>
                  <a:pt x="40" y="528"/>
                </a:cubicBezTo>
                <a:cubicBezTo>
                  <a:pt x="37" y="520"/>
                  <a:pt x="36" y="512"/>
                  <a:pt x="32" y="504"/>
                </a:cubicBezTo>
                <a:cubicBezTo>
                  <a:pt x="28" y="495"/>
                  <a:pt x="20" y="489"/>
                  <a:pt x="16" y="480"/>
                </a:cubicBezTo>
                <a:cubicBezTo>
                  <a:pt x="9" y="465"/>
                  <a:pt x="0" y="432"/>
                  <a:pt x="0" y="432"/>
                </a:cubicBezTo>
                <a:cubicBezTo>
                  <a:pt x="8" y="365"/>
                  <a:pt x="19" y="296"/>
                  <a:pt x="40" y="232"/>
                </a:cubicBezTo>
                <a:cubicBezTo>
                  <a:pt x="37" y="213"/>
                  <a:pt x="36" y="194"/>
                  <a:pt x="32" y="176"/>
                </a:cubicBezTo>
                <a:cubicBezTo>
                  <a:pt x="28" y="160"/>
                  <a:pt x="16" y="128"/>
                  <a:pt x="16" y="128"/>
                </a:cubicBezTo>
                <a:cubicBezTo>
                  <a:pt x="19" y="107"/>
                  <a:pt x="18" y="85"/>
                  <a:pt x="24" y="64"/>
                </a:cubicBezTo>
                <a:cubicBezTo>
                  <a:pt x="32" y="35"/>
                  <a:pt x="56" y="32"/>
                  <a:pt x="40" y="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477000" y="2297113"/>
            <a:ext cx="479425" cy="571500"/>
            <a:chOff x="3961" y="1446"/>
            <a:chExt cx="448" cy="493"/>
          </a:xfrm>
        </p:grpSpPr>
        <p:sp>
          <p:nvSpPr>
            <p:cNvPr id="8237" name="Freeform 25"/>
            <p:cNvSpPr>
              <a:spLocks/>
            </p:cNvSpPr>
            <p:nvPr/>
          </p:nvSpPr>
          <p:spPr bwMode="auto">
            <a:xfrm>
              <a:off x="3961" y="1446"/>
              <a:ext cx="448" cy="493"/>
            </a:xfrm>
            <a:custGeom>
              <a:avLst/>
              <a:gdLst>
                <a:gd name="T0" fmla="*/ 86 w 544"/>
                <a:gd name="T1" fmla="*/ 0 h 568"/>
                <a:gd name="T2" fmla="*/ 184 w 544"/>
                <a:gd name="T3" fmla="*/ 28 h 568"/>
                <a:gd name="T4" fmla="*/ 349 w 544"/>
                <a:gd name="T5" fmla="*/ 42 h 568"/>
                <a:gd name="T6" fmla="*/ 448 w 544"/>
                <a:gd name="T7" fmla="*/ 215 h 568"/>
                <a:gd name="T8" fmla="*/ 408 w 544"/>
                <a:gd name="T9" fmla="*/ 361 h 568"/>
                <a:gd name="T10" fmla="*/ 362 w 544"/>
                <a:gd name="T11" fmla="*/ 444 h 568"/>
                <a:gd name="T12" fmla="*/ 310 w 544"/>
                <a:gd name="T13" fmla="*/ 458 h 568"/>
                <a:gd name="T14" fmla="*/ 264 w 544"/>
                <a:gd name="T15" fmla="*/ 479 h 568"/>
                <a:gd name="T16" fmla="*/ 224 w 544"/>
                <a:gd name="T17" fmla="*/ 486 h 568"/>
                <a:gd name="T18" fmla="*/ 204 w 544"/>
                <a:gd name="T19" fmla="*/ 493 h 568"/>
                <a:gd name="T20" fmla="*/ 158 w 544"/>
                <a:gd name="T21" fmla="*/ 479 h 568"/>
                <a:gd name="T22" fmla="*/ 105 w 544"/>
                <a:gd name="T23" fmla="*/ 431 h 568"/>
                <a:gd name="T24" fmla="*/ 46 w 544"/>
                <a:gd name="T25" fmla="*/ 368 h 568"/>
                <a:gd name="T26" fmla="*/ 33 w 544"/>
                <a:gd name="T27" fmla="*/ 312 h 568"/>
                <a:gd name="T28" fmla="*/ 0 w 544"/>
                <a:gd name="T29" fmla="*/ 257 h 568"/>
                <a:gd name="T30" fmla="*/ 33 w 544"/>
                <a:gd name="T31" fmla="*/ 146 h 568"/>
                <a:gd name="T32" fmla="*/ 46 w 544"/>
                <a:gd name="T33" fmla="*/ 125 h 568"/>
                <a:gd name="T34" fmla="*/ 59 w 544"/>
                <a:gd name="T35" fmla="*/ 83 h 568"/>
                <a:gd name="T36" fmla="*/ 66 w 544"/>
                <a:gd name="T37" fmla="*/ 62 h 568"/>
                <a:gd name="T38" fmla="*/ 86 w 544"/>
                <a:gd name="T39" fmla="*/ 0 h 5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4"/>
                <a:gd name="T61" fmla="*/ 0 h 568"/>
                <a:gd name="T62" fmla="*/ 544 w 544"/>
                <a:gd name="T63" fmla="*/ 568 h 5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4" h="568">
                  <a:moveTo>
                    <a:pt x="104" y="0"/>
                  </a:moveTo>
                  <a:cubicBezTo>
                    <a:pt x="147" y="9"/>
                    <a:pt x="185" y="12"/>
                    <a:pt x="224" y="32"/>
                  </a:cubicBezTo>
                  <a:cubicBezTo>
                    <a:pt x="292" y="18"/>
                    <a:pt x="358" y="31"/>
                    <a:pt x="424" y="48"/>
                  </a:cubicBezTo>
                  <a:cubicBezTo>
                    <a:pt x="449" y="123"/>
                    <a:pt x="509" y="177"/>
                    <a:pt x="544" y="248"/>
                  </a:cubicBezTo>
                  <a:cubicBezTo>
                    <a:pt x="535" y="310"/>
                    <a:pt x="519" y="359"/>
                    <a:pt x="496" y="416"/>
                  </a:cubicBezTo>
                  <a:cubicBezTo>
                    <a:pt x="484" y="446"/>
                    <a:pt x="476" y="496"/>
                    <a:pt x="440" y="512"/>
                  </a:cubicBezTo>
                  <a:cubicBezTo>
                    <a:pt x="420" y="521"/>
                    <a:pt x="397" y="521"/>
                    <a:pt x="376" y="528"/>
                  </a:cubicBezTo>
                  <a:cubicBezTo>
                    <a:pt x="357" y="534"/>
                    <a:pt x="339" y="546"/>
                    <a:pt x="320" y="552"/>
                  </a:cubicBezTo>
                  <a:cubicBezTo>
                    <a:pt x="304" y="557"/>
                    <a:pt x="288" y="556"/>
                    <a:pt x="272" y="560"/>
                  </a:cubicBezTo>
                  <a:cubicBezTo>
                    <a:pt x="264" y="562"/>
                    <a:pt x="256" y="565"/>
                    <a:pt x="248" y="568"/>
                  </a:cubicBezTo>
                  <a:cubicBezTo>
                    <a:pt x="229" y="563"/>
                    <a:pt x="210" y="559"/>
                    <a:pt x="192" y="552"/>
                  </a:cubicBezTo>
                  <a:cubicBezTo>
                    <a:pt x="168" y="543"/>
                    <a:pt x="143" y="509"/>
                    <a:pt x="128" y="496"/>
                  </a:cubicBezTo>
                  <a:cubicBezTo>
                    <a:pt x="102" y="473"/>
                    <a:pt x="72" y="457"/>
                    <a:pt x="56" y="424"/>
                  </a:cubicBezTo>
                  <a:cubicBezTo>
                    <a:pt x="27" y="366"/>
                    <a:pt x="77" y="442"/>
                    <a:pt x="40" y="360"/>
                  </a:cubicBezTo>
                  <a:cubicBezTo>
                    <a:pt x="30" y="337"/>
                    <a:pt x="11" y="319"/>
                    <a:pt x="0" y="296"/>
                  </a:cubicBezTo>
                  <a:cubicBezTo>
                    <a:pt x="13" y="258"/>
                    <a:pt x="22" y="204"/>
                    <a:pt x="40" y="168"/>
                  </a:cubicBezTo>
                  <a:cubicBezTo>
                    <a:pt x="44" y="159"/>
                    <a:pt x="52" y="153"/>
                    <a:pt x="56" y="144"/>
                  </a:cubicBezTo>
                  <a:cubicBezTo>
                    <a:pt x="63" y="129"/>
                    <a:pt x="67" y="112"/>
                    <a:pt x="72" y="96"/>
                  </a:cubicBezTo>
                  <a:cubicBezTo>
                    <a:pt x="75" y="88"/>
                    <a:pt x="80" y="72"/>
                    <a:pt x="80" y="72"/>
                  </a:cubicBezTo>
                  <a:cubicBezTo>
                    <a:pt x="67" y="34"/>
                    <a:pt x="83" y="32"/>
                    <a:pt x="104" y="0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8238" name="Text Box 26"/>
            <p:cNvSpPr txBox="1">
              <a:spLocks noChangeArrowheads="1"/>
            </p:cNvSpPr>
            <p:nvPr/>
          </p:nvSpPr>
          <p:spPr bwMode="auto">
            <a:xfrm>
              <a:off x="4080" y="1584"/>
              <a:ext cx="224" cy="198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zh-CN" sz="1400" baseline="-25000">
                <a:solidFill>
                  <a:schemeClr val="bg1"/>
                </a:solidFill>
                <a:sym typeface="Symbol" pitchFamily="18" charset="2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781800" y="2273300"/>
            <a:ext cx="538163" cy="941388"/>
            <a:chOff x="4185" y="1473"/>
            <a:chExt cx="619" cy="894"/>
          </a:xfrm>
        </p:grpSpPr>
        <p:sp>
          <p:nvSpPr>
            <p:cNvPr id="8235" name="Freeform 28"/>
            <p:cNvSpPr>
              <a:spLocks/>
            </p:cNvSpPr>
            <p:nvPr/>
          </p:nvSpPr>
          <p:spPr bwMode="auto">
            <a:xfrm>
              <a:off x="4185" y="1473"/>
              <a:ext cx="619" cy="894"/>
            </a:xfrm>
            <a:custGeom>
              <a:avLst/>
              <a:gdLst>
                <a:gd name="T0" fmla="*/ 547 w 752"/>
                <a:gd name="T1" fmla="*/ 1 h 1030"/>
                <a:gd name="T2" fmla="*/ 303 w 752"/>
                <a:gd name="T3" fmla="*/ 8 h 1030"/>
                <a:gd name="T4" fmla="*/ 211 w 752"/>
                <a:gd name="T5" fmla="*/ 43 h 1030"/>
                <a:gd name="T6" fmla="*/ 204 w 752"/>
                <a:gd name="T7" fmla="*/ 63 h 1030"/>
                <a:gd name="T8" fmla="*/ 217 w 752"/>
                <a:gd name="T9" fmla="*/ 84 h 1030"/>
                <a:gd name="T10" fmla="*/ 270 w 752"/>
                <a:gd name="T11" fmla="*/ 168 h 1030"/>
                <a:gd name="T12" fmla="*/ 277 w 752"/>
                <a:gd name="T13" fmla="*/ 195 h 1030"/>
                <a:gd name="T14" fmla="*/ 290 w 752"/>
                <a:gd name="T15" fmla="*/ 237 h 1030"/>
                <a:gd name="T16" fmla="*/ 244 w 752"/>
                <a:gd name="T17" fmla="*/ 334 h 1030"/>
                <a:gd name="T18" fmla="*/ 237 w 752"/>
                <a:gd name="T19" fmla="*/ 438 h 1030"/>
                <a:gd name="T20" fmla="*/ 158 w 752"/>
                <a:gd name="T21" fmla="*/ 487 h 1030"/>
                <a:gd name="T22" fmla="*/ 66 w 752"/>
                <a:gd name="T23" fmla="*/ 549 h 1030"/>
                <a:gd name="T24" fmla="*/ 33 w 752"/>
                <a:gd name="T25" fmla="*/ 584 h 1030"/>
                <a:gd name="T26" fmla="*/ 0 w 752"/>
                <a:gd name="T27" fmla="*/ 633 h 1030"/>
                <a:gd name="T28" fmla="*/ 40 w 752"/>
                <a:gd name="T29" fmla="*/ 716 h 1030"/>
                <a:gd name="T30" fmla="*/ 99 w 752"/>
                <a:gd name="T31" fmla="*/ 751 h 1030"/>
                <a:gd name="T32" fmla="*/ 138 w 752"/>
                <a:gd name="T33" fmla="*/ 765 h 1030"/>
                <a:gd name="T34" fmla="*/ 184 w 752"/>
                <a:gd name="T35" fmla="*/ 820 h 1030"/>
                <a:gd name="T36" fmla="*/ 270 w 752"/>
                <a:gd name="T37" fmla="*/ 862 h 1030"/>
                <a:gd name="T38" fmla="*/ 336 w 752"/>
                <a:gd name="T39" fmla="*/ 869 h 1030"/>
                <a:gd name="T40" fmla="*/ 369 w 752"/>
                <a:gd name="T41" fmla="*/ 744 h 1030"/>
                <a:gd name="T42" fmla="*/ 474 w 752"/>
                <a:gd name="T43" fmla="*/ 695 h 1030"/>
                <a:gd name="T44" fmla="*/ 533 w 752"/>
                <a:gd name="T45" fmla="*/ 619 h 1030"/>
                <a:gd name="T46" fmla="*/ 553 w 752"/>
                <a:gd name="T47" fmla="*/ 577 h 1030"/>
                <a:gd name="T48" fmla="*/ 586 w 752"/>
                <a:gd name="T49" fmla="*/ 494 h 1030"/>
                <a:gd name="T50" fmla="*/ 619 w 752"/>
                <a:gd name="T51" fmla="*/ 369 h 1030"/>
                <a:gd name="T52" fmla="*/ 612 w 752"/>
                <a:gd name="T53" fmla="*/ 265 h 1030"/>
                <a:gd name="T54" fmla="*/ 566 w 752"/>
                <a:gd name="T55" fmla="*/ 195 h 1030"/>
                <a:gd name="T56" fmla="*/ 514 w 752"/>
                <a:gd name="T57" fmla="*/ 84 h 1030"/>
                <a:gd name="T58" fmla="*/ 520 w 752"/>
                <a:gd name="T59" fmla="*/ 56 h 1030"/>
                <a:gd name="T60" fmla="*/ 540 w 752"/>
                <a:gd name="T61" fmla="*/ 43 h 1030"/>
                <a:gd name="T62" fmla="*/ 547 w 752"/>
                <a:gd name="T63" fmla="*/ 1 h 10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2"/>
                <a:gd name="T97" fmla="*/ 0 h 1030"/>
                <a:gd name="T98" fmla="*/ 752 w 752"/>
                <a:gd name="T99" fmla="*/ 1030 h 10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2" h="1030">
                  <a:moveTo>
                    <a:pt x="664" y="1"/>
                  </a:moveTo>
                  <a:cubicBezTo>
                    <a:pt x="576" y="30"/>
                    <a:pt x="464" y="0"/>
                    <a:pt x="368" y="9"/>
                  </a:cubicBezTo>
                  <a:cubicBezTo>
                    <a:pt x="326" y="17"/>
                    <a:pt x="291" y="26"/>
                    <a:pt x="256" y="49"/>
                  </a:cubicBezTo>
                  <a:cubicBezTo>
                    <a:pt x="253" y="57"/>
                    <a:pt x="247" y="65"/>
                    <a:pt x="248" y="73"/>
                  </a:cubicBezTo>
                  <a:cubicBezTo>
                    <a:pt x="250" y="82"/>
                    <a:pt x="260" y="88"/>
                    <a:pt x="264" y="97"/>
                  </a:cubicBezTo>
                  <a:cubicBezTo>
                    <a:pt x="282" y="134"/>
                    <a:pt x="299" y="164"/>
                    <a:pt x="328" y="193"/>
                  </a:cubicBezTo>
                  <a:cubicBezTo>
                    <a:pt x="331" y="204"/>
                    <a:pt x="333" y="214"/>
                    <a:pt x="336" y="225"/>
                  </a:cubicBezTo>
                  <a:cubicBezTo>
                    <a:pt x="341" y="241"/>
                    <a:pt x="352" y="273"/>
                    <a:pt x="352" y="273"/>
                  </a:cubicBezTo>
                  <a:cubicBezTo>
                    <a:pt x="343" y="324"/>
                    <a:pt x="340" y="355"/>
                    <a:pt x="296" y="385"/>
                  </a:cubicBezTo>
                  <a:cubicBezTo>
                    <a:pt x="293" y="425"/>
                    <a:pt x="297" y="466"/>
                    <a:pt x="288" y="505"/>
                  </a:cubicBezTo>
                  <a:cubicBezTo>
                    <a:pt x="282" y="530"/>
                    <a:pt x="213" y="554"/>
                    <a:pt x="192" y="561"/>
                  </a:cubicBezTo>
                  <a:cubicBezTo>
                    <a:pt x="170" y="595"/>
                    <a:pt x="120" y="620"/>
                    <a:pt x="80" y="633"/>
                  </a:cubicBezTo>
                  <a:cubicBezTo>
                    <a:pt x="37" y="697"/>
                    <a:pt x="93" y="620"/>
                    <a:pt x="40" y="673"/>
                  </a:cubicBezTo>
                  <a:cubicBezTo>
                    <a:pt x="30" y="683"/>
                    <a:pt x="9" y="715"/>
                    <a:pt x="0" y="729"/>
                  </a:cubicBezTo>
                  <a:cubicBezTo>
                    <a:pt x="9" y="776"/>
                    <a:pt x="0" y="809"/>
                    <a:pt x="48" y="825"/>
                  </a:cubicBezTo>
                  <a:cubicBezTo>
                    <a:pt x="87" y="854"/>
                    <a:pt x="73" y="848"/>
                    <a:pt x="120" y="865"/>
                  </a:cubicBezTo>
                  <a:cubicBezTo>
                    <a:pt x="136" y="871"/>
                    <a:pt x="168" y="881"/>
                    <a:pt x="168" y="881"/>
                  </a:cubicBezTo>
                  <a:cubicBezTo>
                    <a:pt x="205" y="937"/>
                    <a:pt x="184" y="918"/>
                    <a:pt x="224" y="945"/>
                  </a:cubicBezTo>
                  <a:cubicBezTo>
                    <a:pt x="249" y="983"/>
                    <a:pt x="286" y="985"/>
                    <a:pt x="328" y="993"/>
                  </a:cubicBezTo>
                  <a:cubicBezTo>
                    <a:pt x="365" y="1030"/>
                    <a:pt x="360" y="1013"/>
                    <a:pt x="408" y="1001"/>
                  </a:cubicBezTo>
                  <a:cubicBezTo>
                    <a:pt x="479" y="895"/>
                    <a:pt x="403" y="1025"/>
                    <a:pt x="448" y="857"/>
                  </a:cubicBezTo>
                  <a:cubicBezTo>
                    <a:pt x="458" y="820"/>
                    <a:pt x="549" y="805"/>
                    <a:pt x="576" y="801"/>
                  </a:cubicBezTo>
                  <a:cubicBezTo>
                    <a:pt x="608" y="779"/>
                    <a:pt x="619" y="742"/>
                    <a:pt x="648" y="713"/>
                  </a:cubicBezTo>
                  <a:cubicBezTo>
                    <a:pt x="668" y="653"/>
                    <a:pt x="641" y="727"/>
                    <a:pt x="672" y="665"/>
                  </a:cubicBezTo>
                  <a:cubicBezTo>
                    <a:pt x="689" y="632"/>
                    <a:pt x="691" y="600"/>
                    <a:pt x="712" y="569"/>
                  </a:cubicBezTo>
                  <a:cubicBezTo>
                    <a:pt x="724" y="519"/>
                    <a:pt x="733" y="472"/>
                    <a:pt x="752" y="425"/>
                  </a:cubicBezTo>
                  <a:cubicBezTo>
                    <a:pt x="749" y="385"/>
                    <a:pt x="750" y="345"/>
                    <a:pt x="744" y="305"/>
                  </a:cubicBezTo>
                  <a:cubicBezTo>
                    <a:pt x="739" y="271"/>
                    <a:pt x="706" y="250"/>
                    <a:pt x="688" y="225"/>
                  </a:cubicBezTo>
                  <a:cubicBezTo>
                    <a:pt x="660" y="185"/>
                    <a:pt x="651" y="137"/>
                    <a:pt x="624" y="97"/>
                  </a:cubicBezTo>
                  <a:cubicBezTo>
                    <a:pt x="627" y="86"/>
                    <a:pt x="626" y="74"/>
                    <a:pt x="632" y="65"/>
                  </a:cubicBezTo>
                  <a:cubicBezTo>
                    <a:pt x="637" y="57"/>
                    <a:pt x="650" y="57"/>
                    <a:pt x="656" y="49"/>
                  </a:cubicBezTo>
                  <a:cubicBezTo>
                    <a:pt x="667" y="36"/>
                    <a:pt x="664" y="16"/>
                    <a:pt x="664" y="1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8236" name="Text Box 29"/>
            <p:cNvSpPr txBox="1">
              <a:spLocks noChangeArrowheads="1"/>
            </p:cNvSpPr>
            <p:nvPr/>
          </p:nvSpPr>
          <p:spPr bwMode="auto">
            <a:xfrm>
              <a:off x="4474" y="1835"/>
              <a:ext cx="222" cy="21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zh-CN" sz="1400" baseline="-25000">
                <a:solidFill>
                  <a:schemeClr val="bg1"/>
                </a:solidFill>
                <a:sym typeface="Symbol" pitchFamily="18" charset="2"/>
              </a:endParaRPr>
            </a:p>
          </p:txBody>
        </p:sp>
      </p:grpSp>
      <p:sp>
        <p:nvSpPr>
          <p:cNvPr id="8202" name="Oval 30"/>
          <p:cNvSpPr>
            <a:spLocks noChangeArrowheads="1"/>
          </p:cNvSpPr>
          <p:nvPr/>
        </p:nvSpPr>
        <p:spPr bwMode="auto">
          <a:xfrm>
            <a:off x="5867400" y="3835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/>
              <a:t>w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038600" y="2209800"/>
            <a:ext cx="1828800" cy="3200400"/>
            <a:chOff x="816" y="920"/>
            <a:chExt cx="1200" cy="2016"/>
          </a:xfrm>
        </p:grpSpPr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1296" y="1584"/>
              <a:ext cx="720" cy="1065"/>
              <a:chOff x="1844" y="1740"/>
              <a:chExt cx="600" cy="850"/>
            </a:xfrm>
          </p:grpSpPr>
          <p:cxnSp>
            <p:nvCxnSpPr>
              <p:cNvPr id="8232" name="AutoShape 33"/>
              <p:cNvCxnSpPr>
                <a:cxnSpLocks noChangeShapeType="1"/>
              </p:cNvCxnSpPr>
              <p:nvPr/>
            </p:nvCxnSpPr>
            <p:spPr bwMode="auto">
              <a:xfrm>
                <a:off x="1844" y="1740"/>
                <a:ext cx="600" cy="42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233" name="AutoShape 34"/>
              <p:cNvCxnSpPr>
                <a:cxnSpLocks noChangeShapeType="1"/>
              </p:cNvCxnSpPr>
              <p:nvPr/>
            </p:nvCxnSpPr>
            <p:spPr bwMode="auto">
              <a:xfrm>
                <a:off x="1844" y="2046"/>
                <a:ext cx="600" cy="12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234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1844" y="2168"/>
                <a:ext cx="600" cy="42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8230" name="AutoShape 36"/>
            <p:cNvSpPr>
              <a:spLocks noChangeArrowheads="1"/>
            </p:cNvSpPr>
            <p:nvPr/>
          </p:nvSpPr>
          <p:spPr bwMode="auto">
            <a:xfrm>
              <a:off x="864" y="1256"/>
              <a:ext cx="528" cy="16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8231" name="Text Box 37"/>
            <p:cNvSpPr txBox="1">
              <a:spLocks noChangeArrowheads="1"/>
            </p:cNvSpPr>
            <p:nvPr/>
          </p:nvSpPr>
          <p:spPr bwMode="auto">
            <a:xfrm>
              <a:off x="816" y="92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/>
                <a:t>Topics</a:t>
              </a:r>
            </a:p>
          </p:txBody>
        </p:sp>
      </p:grpSp>
      <p:sp>
        <p:nvSpPr>
          <p:cNvPr id="8204" name="Text Box 38"/>
          <p:cNvSpPr txBox="1">
            <a:spLocks noChangeArrowheads="1"/>
          </p:cNvSpPr>
          <p:nvPr/>
        </p:nvSpPr>
        <p:spPr bwMode="auto">
          <a:xfrm>
            <a:off x="6019800" y="49657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/>
              <a:t>Collection background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976938" y="4356100"/>
            <a:ext cx="576262" cy="901700"/>
            <a:chOff x="2016" y="2264"/>
            <a:chExt cx="507" cy="1008"/>
          </a:xfrm>
        </p:grpSpPr>
        <p:sp>
          <p:nvSpPr>
            <p:cNvPr id="8227" name="Text Box 40"/>
            <p:cNvSpPr txBox="1">
              <a:spLocks noChangeArrowheads="1"/>
            </p:cNvSpPr>
            <p:nvPr/>
          </p:nvSpPr>
          <p:spPr bwMode="auto">
            <a:xfrm>
              <a:off x="2063" y="2456"/>
              <a:ext cx="460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ym typeface="Symbol" pitchFamily="18" charset="2"/>
                </a:rPr>
                <a:t></a:t>
              </a:r>
              <a:r>
                <a:rPr lang="en-US" altLang="zh-CN" sz="2400" b="1" baseline="-25000">
                  <a:sym typeface="Symbol" pitchFamily="18" charset="2"/>
                </a:rPr>
                <a:t>B</a:t>
              </a:r>
            </a:p>
          </p:txBody>
        </p:sp>
        <p:sp>
          <p:nvSpPr>
            <p:cNvPr id="8228" name="Line 41"/>
            <p:cNvSpPr>
              <a:spLocks noChangeShapeType="1"/>
            </p:cNvSpPr>
            <p:nvPr/>
          </p:nvSpPr>
          <p:spPr bwMode="auto">
            <a:xfrm flipV="1">
              <a:off x="2016" y="2264"/>
              <a:ext cx="144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06" name="Oval 42"/>
          <p:cNvSpPr>
            <a:spLocks noChangeArrowheads="1"/>
          </p:cNvSpPr>
          <p:nvPr/>
        </p:nvSpPr>
        <p:spPr bwMode="auto">
          <a:xfrm>
            <a:off x="5562600" y="5194300"/>
            <a:ext cx="5334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8207" name="Line 43"/>
          <p:cNvSpPr>
            <a:spLocks noChangeShapeType="1"/>
          </p:cNvSpPr>
          <p:nvPr/>
        </p:nvSpPr>
        <p:spPr bwMode="auto">
          <a:xfrm flipV="1">
            <a:off x="6324600" y="35179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8" name="Text Box 44"/>
          <p:cNvSpPr txBox="1">
            <a:spLocks noChangeArrowheads="1"/>
          </p:cNvSpPr>
          <p:nvPr/>
        </p:nvSpPr>
        <p:spPr bwMode="auto">
          <a:xfrm>
            <a:off x="4876800" y="5102225"/>
            <a:ext cx="12239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</a:rPr>
              <a:t>Is 0.05</a:t>
            </a:r>
            <a:br>
              <a:rPr lang="en-US" altLang="zh-CN" sz="1600" b="1" i="1">
                <a:latin typeface="Times New Roman" pitchFamily="18" charset="0"/>
              </a:rPr>
            </a:br>
            <a:r>
              <a:rPr lang="en-US" altLang="zh-CN" sz="1600" b="1" i="1">
                <a:latin typeface="Times New Roman" pitchFamily="18" charset="0"/>
              </a:rPr>
              <a:t>the  0.04</a:t>
            </a:r>
            <a:br>
              <a:rPr lang="en-US" altLang="zh-CN" sz="1600" b="1" i="1">
                <a:latin typeface="Times New Roman" pitchFamily="18" charset="0"/>
              </a:rPr>
            </a:br>
            <a:r>
              <a:rPr lang="en-US" altLang="zh-CN" sz="1600" b="1" i="1">
                <a:latin typeface="Times New Roman" pitchFamily="18" charset="0"/>
              </a:rPr>
              <a:t>a 0.03 ..</a:t>
            </a:r>
          </a:p>
        </p:txBody>
      </p:sp>
      <p:sp>
        <p:nvSpPr>
          <p:cNvPr id="8209" name="Text Box 45"/>
          <p:cNvSpPr txBox="1">
            <a:spLocks noChangeArrowheads="1"/>
          </p:cNvSpPr>
          <p:nvPr/>
        </p:nvSpPr>
        <p:spPr bwMode="auto">
          <a:xfrm>
            <a:off x="4267200" y="4148138"/>
            <a:ext cx="4968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…</a:t>
            </a:r>
          </a:p>
        </p:txBody>
      </p:sp>
      <p:sp>
        <p:nvSpPr>
          <p:cNvPr id="8210" name="Oval 46"/>
          <p:cNvSpPr>
            <a:spLocks noChangeArrowheads="1"/>
          </p:cNvSpPr>
          <p:nvPr/>
        </p:nvSpPr>
        <p:spPr bwMode="auto">
          <a:xfrm>
            <a:off x="4268788" y="2997200"/>
            <a:ext cx="495300" cy="517525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altLang="zh-CN" sz="2400" b="1">
                <a:sym typeface="Symbol" pitchFamily="18" charset="2"/>
              </a:rPr>
              <a:t></a:t>
            </a:r>
            <a:r>
              <a:rPr lang="en-US" altLang="zh-CN" sz="2400" b="1" baseline="-25000">
                <a:sym typeface="Symbol" pitchFamily="18" charset="2"/>
              </a:rPr>
              <a:t>1</a:t>
            </a:r>
          </a:p>
        </p:txBody>
      </p:sp>
      <p:sp>
        <p:nvSpPr>
          <p:cNvPr id="8211" name="Oval 47"/>
          <p:cNvSpPr>
            <a:spLocks noChangeArrowheads="1"/>
          </p:cNvSpPr>
          <p:nvPr/>
        </p:nvSpPr>
        <p:spPr bwMode="auto">
          <a:xfrm>
            <a:off x="4268788" y="3605213"/>
            <a:ext cx="495300" cy="5175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altLang="zh-CN" sz="2400" b="1">
                <a:sym typeface="Symbol" pitchFamily="18" charset="2"/>
              </a:rPr>
              <a:t></a:t>
            </a:r>
            <a:r>
              <a:rPr lang="en-US" altLang="zh-CN" sz="2400" b="1" baseline="-25000">
                <a:sym typeface="Symbol" pitchFamily="18" charset="2"/>
              </a:rPr>
              <a:t>2</a:t>
            </a:r>
            <a:endParaRPr lang="en-US" altLang="zh-CN" sz="2400" baseline="-25000"/>
          </a:p>
        </p:txBody>
      </p:sp>
      <p:sp>
        <p:nvSpPr>
          <p:cNvPr id="8212" name="Oval 48"/>
          <p:cNvSpPr>
            <a:spLocks noChangeArrowheads="1"/>
          </p:cNvSpPr>
          <p:nvPr/>
        </p:nvSpPr>
        <p:spPr bwMode="auto">
          <a:xfrm>
            <a:off x="4268788" y="4686300"/>
            <a:ext cx="495300" cy="520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altLang="zh-CN" sz="2400" b="1">
                <a:sym typeface="Symbol" pitchFamily="18" charset="2"/>
              </a:rPr>
              <a:t></a:t>
            </a:r>
            <a:r>
              <a:rPr lang="en-US" altLang="zh-CN" sz="2400" b="1" baseline="-25000">
                <a:sym typeface="Symbol" pitchFamily="18" charset="2"/>
              </a:rPr>
              <a:t>k</a:t>
            </a:r>
            <a:endParaRPr lang="en-US" altLang="zh-CN" sz="2400" baseline="-25000"/>
          </a:p>
        </p:txBody>
      </p:sp>
      <p:sp>
        <p:nvSpPr>
          <p:cNvPr id="8213" name="Text Box 49"/>
          <p:cNvSpPr txBox="1">
            <a:spLocks noChangeArrowheads="1"/>
          </p:cNvSpPr>
          <p:nvPr/>
        </p:nvSpPr>
        <p:spPr bwMode="auto">
          <a:xfrm>
            <a:off x="4932363" y="3073400"/>
            <a:ext cx="7826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ym typeface="Symbol" pitchFamily="18" charset="2"/>
              </a:rPr>
              <a:t></a:t>
            </a:r>
            <a:r>
              <a:rPr lang="en-US" altLang="zh-CN" sz="2400" b="1" baseline="-25000">
                <a:sym typeface="Symbol" pitchFamily="18" charset="2"/>
              </a:rPr>
              <a:t>d1</a:t>
            </a:r>
          </a:p>
        </p:txBody>
      </p:sp>
      <p:sp>
        <p:nvSpPr>
          <p:cNvPr id="8214" name="Text Box 50"/>
          <p:cNvSpPr txBox="1">
            <a:spLocks noChangeArrowheads="1"/>
          </p:cNvSpPr>
          <p:nvPr/>
        </p:nvSpPr>
        <p:spPr bwMode="auto">
          <a:xfrm>
            <a:off x="4914900" y="3835400"/>
            <a:ext cx="77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ym typeface="Symbol" pitchFamily="18" charset="2"/>
              </a:rPr>
              <a:t></a:t>
            </a:r>
            <a:r>
              <a:rPr lang="en-US" altLang="zh-CN" sz="2400" b="1" baseline="-25000">
                <a:sym typeface="Symbol" pitchFamily="18" charset="2"/>
              </a:rPr>
              <a:t>d2</a:t>
            </a:r>
          </a:p>
        </p:txBody>
      </p:sp>
      <p:sp>
        <p:nvSpPr>
          <p:cNvPr id="8215" name="Text Box 51"/>
          <p:cNvSpPr txBox="1">
            <a:spLocks noChangeArrowheads="1"/>
          </p:cNvSpPr>
          <p:nvPr/>
        </p:nvSpPr>
        <p:spPr bwMode="auto">
          <a:xfrm>
            <a:off x="4932363" y="4546600"/>
            <a:ext cx="77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ym typeface="Symbol" pitchFamily="18" charset="2"/>
              </a:rPr>
              <a:t></a:t>
            </a:r>
            <a:r>
              <a:rPr lang="en-US" altLang="zh-CN" sz="2400" b="1" baseline="-25000">
                <a:sym typeface="Symbol" pitchFamily="18" charset="2"/>
              </a:rPr>
              <a:t>dk</a:t>
            </a:r>
          </a:p>
        </p:txBody>
      </p:sp>
      <p:sp>
        <p:nvSpPr>
          <p:cNvPr id="8216" name="Text Box 55"/>
          <p:cNvSpPr txBox="1">
            <a:spLocks noChangeArrowheads="1"/>
          </p:cNvSpPr>
          <p:nvPr/>
        </p:nvSpPr>
        <p:spPr bwMode="auto">
          <a:xfrm>
            <a:off x="6096000" y="1676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/>
              <a:t>Document</a:t>
            </a:r>
          </a:p>
        </p:txBody>
      </p:sp>
      <p:sp>
        <p:nvSpPr>
          <p:cNvPr id="8217" name="Text Box 52"/>
          <p:cNvSpPr txBox="1">
            <a:spLocks noChangeArrowheads="1"/>
          </p:cNvSpPr>
          <p:nvPr/>
        </p:nvSpPr>
        <p:spPr bwMode="auto">
          <a:xfrm>
            <a:off x="1752600" y="2895600"/>
            <a:ext cx="1223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</a:rPr>
              <a:t>Government</a:t>
            </a:r>
            <a:b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</a:rPr>
              <a:t>response</a:t>
            </a:r>
          </a:p>
        </p:txBody>
      </p:sp>
      <p:sp>
        <p:nvSpPr>
          <p:cNvPr id="8218" name="Text Box 53"/>
          <p:cNvSpPr txBox="1">
            <a:spLocks noChangeArrowheads="1"/>
          </p:cNvSpPr>
          <p:nvPr/>
        </p:nvSpPr>
        <p:spPr bwMode="auto">
          <a:xfrm>
            <a:off x="1752600" y="35814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1" i="1" dirty="0">
                <a:solidFill>
                  <a:srgbClr val="0000CC"/>
                </a:solidFill>
                <a:latin typeface="Times New Roman" pitchFamily="18" charset="0"/>
              </a:rPr>
              <a:t>Oil price</a:t>
            </a:r>
          </a:p>
        </p:txBody>
      </p:sp>
      <p:sp>
        <p:nvSpPr>
          <p:cNvPr id="72760" name="Oval 56"/>
          <p:cNvSpPr>
            <a:spLocks noChangeArrowheads="1"/>
          </p:cNvSpPr>
          <p:nvPr/>
        </p:nvSpPr>
        <p:spPr bwMode="auto">
          <a:xfrm>
            <a:off x="3162300" y="2971800"/>
            <a:ext cx="495300" cy="517525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altLang="zh-CN" sz="2400" b="1">
                <a:sym typeface="Symbol" pitchFamily="18" charset="2"/>
              </a:rPr>
              <a:t>r</a:t>
            </a:r>
            <a:r>
              <a:rPr lang="en-US" altLang="zh-CN" sz="2400" b="1" baseline="-25000">
                <a:sym typeface="Symbol" pitchFamily="18" charset="2"/>
              </a:rPr>
              <a:t>1</a:t>
            </a:r>
          </a:p>
        </p:txBody>
      </p:sp>
      <p:sp>
        <p:nvSpPr>
          <p:cNvPr id="72761" name="Oval 57"/>
          <p:cNvSpPr>
            <a:spLocks noChangeArrowheads="1"/>
          </p:cNvSpPr>
          <p:nvPr/>
        </p:nvSpPr>
        <p:spPr bwMode="auto">
          <a:xfrm>
            <a:off x="3162300" y="3581400"/>
            <a:ext cx="495300" cy="5175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altLang="zh-CN" sz="2400" b="1">
                <a:sym typeface="Symbol" pitchFamily="18" charset="2"/>
              </a:rPr>
              <a:t>r</a:t>
            </a:r>
            <a:r>
              <a:rPr lang="en-US" altLang="zh-CN" sz="2400" b="1" baseline="-25000">
                <a:sym typeface="Symbol" pitchFamily="18" charset="2"/>
              </a:rPr>
              <a:t>2</a:t>
            </a:r>
            <a:endParaRPr lang="en-US" altLang="zh-CN" sz="2400" baseline="-25000"/>
          </a:p>
        </p:txBody>
      </p:sp>
      <p:sp>
        <p:nvSpPr>
          <p:cNvPr id="72764" name="Line 60"/>
          <p:cNvSpPr>
            <a:spLocks noChangeShapeType="1"/>
          </p:cNvSpPr>
          <p:nvPr/>
        </p:nvSpPr>
        <p:spPr bwMode="auto">
          <a:xfrm flipV="1">
            <a:off x="3657600" y="3276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65" name="Line 61"/>
          <p:cNvSpPr>
            <a:spLocks noChangeShapeType="1"/>
          </p:cNvSpPr>
          <p:nvPr/>
        </p:nvSpPr>
        <p:spPr bwMode="auto">
          <a:xfrm flipV="1">
            <a:off x="3657600" y="3810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71" name="AutoShape 67"/>
          <p:cNvSpPr>
            <a:spLocks noChangeArrowheads="1"/>
          </p:cNvSpPr>
          <p:nvPr/>
        </p:nvSpPr>
        <p:spPr bwMode="auto">
          <a:xfrm>
            <a:off x="3014663" y="2743200"/>
            <a:ext cx="804862" cy="1447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8224" name="Rectangle 62"/>
          <p:cNvSpPr>
            <a:spLocks noChangeArrowheads="1"/>
          </p:cNvSpPr>
          <p:nvPr/>
        </p:nvSpPr>
        <p:spPr bwMode="auto">
          <a:xfrm>
            <a:off x="76200" y="1676400"/>
            <a:ext cx="233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/>
              <a:t>[Lu &amp; </a:t>
            </a:r>
            <a:r>
              <a:rPr lang="en-US" altLang="zh-CN" sz="2000" dirty="0" err="1"/>
              <a:t>Zhai</a:t>
            </a:r>
            <a:r>
              <a:rPr lang="en-US" altLang="zh-CN" sz="2000" dirty="0"/>
              <a:t> www08]</a:t>
            </a:r>
          </a:p>
        </p:txBody>
      </p:sp>
      <p:sp>
        <p:nvSpPr>
          <p:cNvPr id="66" name="Line Callout 1 65"/>
          <p:cNvSpPr/>
          <p:nvPr/>
        </p:nvSpPr>
        <p:spPr>
          <a:xfrm>
            <a:off x="152400" y="3124200"/>
            <a:ext cx="1447800" cy="685800"/>
          </a:xfrm>
          <a:prstGeom prst="borderCallout1">
            <a:avLst>
              <a:gd name="adj1" fmla="val 33241"/>
              <a:gd name="adj2" fmla="val 101338"/>
              <a:gd name="adj3" fmla="val 52204"/>
              <a:gd name="adj4" fmla="val 11786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Expert Opinions</a:t>
            </a:r>
            <a:endParaRPr lang="en-US" b="1" dirty="0"/>
          </a:p>
        </p:txBody>
      </p:sp>
      <p:sp>
        <p:nvSpPr>
          <p:cNvPr id="51" name="Rectangle 61"/>
          <p:cNvSpPr>
            <a:spLocks noChangeArrowheads="1"/>
          </p:cNvSpPr>
          <p:nvPr/>
        </p:nvSpPr>
        <p:spPr bwMode="auto">
          <a:xfrm>
            <a:off x="1219200" y="914400"/>
            <a:ext cx="7010400" cy="838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altLang="zh-CN" sz="2800" b="1"/>
              <a:t>How to integrate and benefit from both?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57200" y="1066800"/>
            <a:ext cx="762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200" dirty="0" smtClean="0">
                <a:solidFill>
                  <a:srgbClr val="FFFFFF"/>
                </a:solidFill>
              </a:rPr>
              <a:t>Q1</a:t>
            </a:r>
            <a:endParaRPr lang="en-US" altLang="zh-CN" sz="3200" dirty="0">
              <a:solidFill>
                <a:srgbClr val="FFFFFF"/>
              </a:solidFill>
            </a:endParaRPr>
          </a:p>
        </p:txBody>
      </p:sp>
      <p:pic>
        <p:nvPicPr>
          <p:cNvPr id="5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136"/>
          <a:stretch>
            <a:fillRect/>
          </a:stretch>
        </p:blipFill>
        <p:spPr bwMode="auto">
          <a:xfrm>
            <a:off x="2895600" y="1905000"/>
            <a:ext cx="838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Line Callout 1 55"/>
          <p:cNvSpPr/>
          <p:nvPr/>
        </p:nvSpPr>
        <p:spPr>
          <a:xfrm>
            <a:off x="7315200" y="3733800"/>
            <a:ext cx="1600200" cy="685800"/>
          </a:xfrm>
          <a:prstGeom prst="borderCallout1">
            <a:avLst>
              <a:gd name="adj1" fmla="val 982"/>
              <a:gd name="adj2" fmla="val 55497"/>
              <a:gd name="adj3" fmla="val -113119"/>
              <a:gd name="adj4" fmla="val 326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Blog</a:t>
            </a:r>
          </a:p>
          <a:p>
            <a:pPr algn="ctr">
              <a:defRPr/>
            </a:pPr>
            <a:r>
              <a:rPr lang="en-US" b="1" dirty="0" smtClean="0"/>
              <a:t>Opinions</a:t>
            </a:r>
            <a:endParaRPr lang="en-US" b="1" dirty="0"/>
          </a:p>
        </p:txBody>
      </p:sp>
      <p:pic>
        <p:nvPicPr>
          <p:cNvPr id="61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136"/>
          <a:stretch>
            <a:fillRect/>
          </a:stretch>
        </p:blipFill>
        <p:spPr bwMode="auto">
          <a:xfrm>
            <a:off x="3276600" y="4191000"/>
            <a:ext cx="8382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Group 14"/>
          <p:cNvGrpSpPr>
            <a:grpSpLocks/>
          </p:cNvGrpSpPr>
          <p:nvPr/>
        </p:nvGrpSpPr>
        <p:grpSpPr bwMode="auto">
          <a:xfrm>
            <a:off x="228600" y="4344987"/>
            <a:ext cx="3276600" cy="866775"/>
            <a:chOff x="1872" y="3600"/>
            <a:chExt cx="2064" cy="546"/>
          </a:xfrm>
        </p:grpSpPr>
        <p:pic>
          <p:nvPicPr>
            <p:cNvPr id="64" name="Picture 1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5889"/>
            <a:stretch>
              <a:fillRect/>
            </a:stretch>
          </p:blipFill>
          <p:spPr bwMode="auto">
            <a:xfrm>
              <a:off x="1872" y="3600"/>
              <a:ext cx="1104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9278"/>
            <a:stretch>
              <a:fillRect/>
            </a:stretch>
          </p:blipFill>
          <p:spPr bwMode="auto">
            <a:xfrm>
              <a:off x="2928" y="3656"/>
              <a:ext cx="1008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" name="Rectangle 67"/>
          <p:cNvSpPr/>
          <p:nvPr/>
        </p:nvSpPr>
        <p:spPr>
          <a:xfrm>
            <a:off x="752749" y="5105400"/>
            <a:ext cx="923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MLE</a:t>
            </a:r>
            <a:endParaRPr lang="zh-CN" altLang="en-US" dirty="0"/>
          </a:p>
        </p:txBody>
      </p:sp>
      <p:sp>
        <p:nvSpPr>
          <p:cNvPr id="69" name="Rectangle 68"/>
          <p:cNvSpPr/>
          <p:nvPr/>
        </p:nvSpPr>
        <p:spPr>
          <a:xfrm>
            <a:off x="2695477" y="5105400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MAP</a:t>
            </a:r>
            <a:endParaRPr lang="zh-CN" altLang="en-US" dirty="0"/>
          </a:p>
        </p:txBody>
      </p:sp>
      <p:sp>
        <p:nvSpPr>
          <p:cNvPr id="70" name="Left Arrow 69"/>
          <p:cNvSpPr/>
          <p:nvPr/>
        </p:nvSpPr>
        <p:spPr>
          <a:xfrm rot="10800000">
            <a:off x="1905000" y="5105400"/>
            <a:ext cx="609600" cy="5334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715" grpId="0" animBg="1"/>
      <p:bldP spid="72760" grpId="0" animBg="1"/>
      <p:bldP spid="72761" grpId="0" animBg="1"/>
      <p:bldP spid="72764" grpId="0" animBg="1"/>
      <p:bldP spid="72765" grpId="0" animBg="1"/>
      <p:bldP spid="72771" grpId="0" animBg="1"/>
      <p:bldP spid="8224" grpId="0"/>
      <p:bldP spid="68" grpId="0"/>
      <p:bldP spid="69" grpId="0"/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cument"/>
          <p:cNvSpPr>
            <a:spLocks noEditPoints="1" noChangeArrowheads="1"/>
          </p:cNvSpPr>
          <p:nvPr/>
        </p:nvSpPr>
        <p:spPr bwMode="auto">
          <a:xfrm>
            <a:off x="7010400" y="1905000"/>
            <a:ext cx="1066800" cy="13716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65" name="Document"/>
          <p:cNvSpPr>
            <a:spLocks noEditPoints="1" noChangeArrowheads="1"/>
          </p:cNvSpPr>
          <p:nvPr/>
        </p:nvSpPr>
        <p:spPr bwMode="auto">
          <a:xfrm>
            <a:off x="6858000" y="1981200"/>
            <a:ext cx="1066800" cy="13716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9218" name="Text Box 45"/>
          <p:cNvSpPr txBox="1">
            <a:spLocks noChangeArrowheads="1"/>
          </p:cNvSpPr>
          <p:nvPr/>
        </p:nvSpPr>
        <p:spPr bwMode="auto">
          <a:xfrm>
            <a:off x="4679950" y="4232275"/>
            <a:ext cx="4968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…</a:t>
            </a:r>
          </a:p>
        </p:txBody>
      </p:sp>
      <p:sp>
        <p:nvSpPr>
          <p:cNvPr id="9219" name="Oval 46"/>
          <p:cNvSpPr>
            <a:spLocks noChangeArrowheads="1"/>
          </p:cNvSpPr>
          <p:nvPr/>
        </p:nvSpPr>
        <p:spPr bwMode="auto">
          <a:xfrm>
            <a:off x="4681538" y="2819400"/>
            <a:ext cx="495300" cy="517525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r>
              <a:rPr lang="en-US" altLang="zh-CN" sz="2400" b="1" dirty="0">
                <a:sym typeface="Symbol" pitchFamily="18" charset="2"/>
              </a:rPr>
              <a:t></a:t>
            </a:r>
            <a:r>
              <a:rPr lang="en-US" altLang="zh-CN" sz="2400" b="1" baseline="-25000" dirty="0">
                <a:sym typeface="Symbol" pitchFamily="18" charset="2"/>
              </a:rPr>
              <a:t>1</a:t>
            </a:r>
          </a:p>
        </p:txBody>
      </p:sp>
      <p:sp>
        <p:nvSpPr>
          <p:cNvPr id="9220" name="Oval 47"/>
          <p:cNvSpPr>
            <a:spLocks noChangeArrowheads="1"/>
          </p:cNvSpPr>
          <p:nvPr/>
        </p:nvSpPr>
        <p:spPr bwMode="auto">
          <a:xfrm>
            <a:off x="4681538" y="3689350"/>
            <a:ext cx="495300" cy="5175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r>
              <a:rPr lang="en-US" altLang="zh-CN" sz="2400" b="1">
                <a:sym typeface="Symbol" pitchFamily="18" charset="2"/>
              </a:rPr>
              <a:t></a:t>
            </a:r>
            <a:r>
              <a:rPr lang="en-US" altLang="zh-CN" sz="2400" b="1" baseline="-25000">
                <a:sym typeface="Symbol" pitchFamily="18" charset="2"/>
              </a:rPr>
              <a:t>2</a:t>
            </a:r>
            <a:endParaRPr lang="en-US" altLang="zh-CN" sz="2400" baseline="-25000"/>
          </a:p>
        </p:txBody>
      </p:sp>
      <p:sp>
        <p:nvSpPr>
          <p:cNvPr id="9221" name="Oval 48"/>
          <p:cNvSpPr>
            <a:spLocks noChangeArrowheads="1"/>
          </p:cNvSpPr>
          <p:nvPr/>
        </p:nvSpPr>
        <p:spPr bwMode="auto">
          <a:xfrm>
            <a:off x="4681538" y="4770438"/>
            <a:ext cx="495300" cy="520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r>
              <a:rPr lang="en-US" altLang="zh-CN" sz="2400" b="1" dirty="0">
                <a:sym typeface="Symbol" pitchFamily="18" charset="2"/>
              </a:rPr>
              <a:t></a:t>
            </a:r>
            <a:r>
              <a:rPr lang="en-US" altLang="zh-CN" sz="2400" b="1" baseline="-25000" dirty="0">
                <a:sym typeface="Symbol" pitchFamily="18" charset="2"/>
              </a:rPr>
              <a:t>k</a:t>
            </a:r>
            <a:endParaRPr lang="en-US" altLang="zh-CN" sz="2400" baseline="-25000" dirty="0"/>
          </a:p>
        </p:txBody>
      </p:sp>
      <p:sp>
        <p:nvSpPr>
          <p:cNvPr id="9222" name="Text Box 52"/>
          <p:cNvSpPr txBox="1">
            <a:spLocks noChangeArrowheads="1"/>
          </p:cNvSpPr>
          <p:nvPr/>
        </p:nvSpPr>
        <p:spPr bwMode="auto">
          <a:xfrm>
            <a:off x="2209800" y="3108325"/>
            <a:ext cx="1223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</a:rPr>
              <a:t>Year=06</a:t>
            </a:r>
          </a:p>
        </p:txBody>
      </p:sp>
      <p:sp>
        <p:nvSpPr>
          <p:cNvPr id="9223" name="Text Box 53"/>
          <p:cNvSpPr txBox="1">
            <a:spLocks noChangeArrowheads="1"/>
          </p:cNvSpPr>
          <p:nvPr/>
        </p:nvSpPr>
        <p:spPr bwMode="auto">
          <a:xfrm>
            <a:off x="2209800" y="3594100"/>
            <a:ext cx="1366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1" i="1">
                <a:solidFill>
                  <a:srgbClr val="0000CC"/>
                </a:solidFill>
                <a:latin typeface="Times New Roman" pitchFamily="18" charset="0"/>
              </a:rPr>
              <a:t>Year=08</a:t>
            </a:r>
          </a:p>
        </p:txBody>
      </p:sp>
      <p:sp>
        <p:nvSpPr>
          <p:cNvPr id="53" name="Oval 56"/>
          <p:cNvSpPr>
            <a:spLocks noChangeArrowheads="1"/>
          </p:cNvSpPr>
          <p:nvPr/>
        </p:nvSpPr>
        <p:spPr bwMode="auto">
          <a:xfrm>
            <a:off x="3270250" y="2984500"/>
            <a:ext cx="495300" cy="517525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r>
              <a:rPr lang="en-US" altLang="zh-CN" sz="2400" b="1">
                <a:sym typeface="Symbol" pitchFamily="18" charset="2"/>
              </a:rPr>
              <a:t>c</a:t>
            </a:r>
            <a:r>
              <a:rPr lang="en-US" altLang="zh-CN" sz="2400" b="1" baseline="-25000">
                <a:sym typeface="Symbol" pitchFamily="18" charset="2"/>
              </a:rPr>
              <a:t>1</a:t>
            </a:r>
          </a:p>
        </p:txBody>
      </p:sp>
      <p:sp>
        <p:nvSpPr>
          <p:cNvPr id="54" name="Oval 57"/>
          <p:cNvSpPr>
            <a:spLocks noChangeArrowheads="1"/>
          </p:cNvSpPr>
          <p:nvPr/>
        </p:nvSpPr>
        <p:spPr bwMode="auto">
          <a:xfrm>
            <a:off x="3270250" y="3594100"/>
            <a:ext cx="495300" cy="5175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r>
              <a:rPr lang="en-US" altLang="zh-CN" sz="2400" b="1">
                <a:sym typeface="Symbol" pitchFamily="18" charset="2"/>
              </a:rPr>
              <a:t>c</a:t>
            </a:r>
            <a:r>
              <a:rPr lang="en-US" altLang="zh-CN" sz="2400" b="1" baseline="-25000">
                <a:sym typeface="Symbol" pitchFamily="18" charset="2"/>
              </a:rPr>
              <a:t>2</a:t>
            </a:r>
            <a:endParaRPr lang="en-US" altLang="zh-CN" sz="2400" baseline="-25000"/>
          </a:p>
        </p:txBody>
      </p:sp>
      <p:sp>
        <p:nvSpPr>
          <p:cNvPr id="55" name="Line 60"/>
          <p:cNvSpPr>
            <a:spLocks noChangeShapeType="1"/>
          </p:cNvSpPr>
          <p:nvPr/>
        </p:nvSpPr>
        <p:spPr bwMode="auto">
          <a:xfrm>
            <a:off x="3765550" y="3289298"/>
            <a:ext cx="1339850" cy="2921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>
            <a:off x="3765550" y="3822700"/>
            <a:ext cx="1416050" cy="368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" name="AutoShape 67"/>
          <p:cNvSpPr>
            <a:spLocks noChangeArrowheads="1"/>
          </p:cNvSpPr>
          <p:nvPr/>
        </p:nvSpPr>
        <p:spPr bwMode="auto">
          <a:xfrm>
            <a:off x="3122613" y="2755900"/>
            <a:ext cx="804862" cy="1447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>
            <a:off x="3810000" y="3352800"/>
            <a:ext cx="1371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3733800" y="3289300"/>
            <a:ext cx="1447800" cy="135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V="1">
            <a:off x="3810000" y="3581400"/>
            <a:ext cx="129540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>
            <a:off x="3810000" y="3822700"/>
            <a:ext cx="1371600" cy="825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" name="AutoShape 11"/>
          <p:cNvSpPr>
            <a:spLocks noChangeArrowheads="1"/>
          </p:cNvSpPr>
          <p:nvPr/>
        </p:nvSpPr>
        <p:spPr bwMode="auto">
          <a:xfrm>
            <a:off x="76200" y="2133600"/>
            <a:ext cx="3200400" cy="838200"/>
          </a:xfrm>
          <a:prstGeom prst="wedgeRectCallout">
            <a:avLst>
              <a:gd name="adj1" fmla="val 76693"/>
              <a:gd name="adj2" fmla="val 72234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Topic Coverage </a:t>
            </a:r>
            <a:r>
              <a:rPr lang="en-US" sz="2400" b="1" dirty="0"/>
              <a:t>condition on context</a:t>
            </a:r>
          </a:p>
        </p:txBody>
      </p:sp>
      <p:sp>
        <p:nvSpPr>
          <p:cNvPr id="9234" name="Rectangle 650"/>
          <p:cNvSpPr>
            <a:spLocks noChangeArrowheads="1"/>
          </p:cNvSpPr>
          <p:nvPr/>
        </p:nvSpPr>
        <p:spPr bwMode="auto">
          <a:xfrm>
            <a:off x="0" y="1752600"/>
            <a:ext cx="2278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/>
              <a:t>[Mei et al. www06]</a:t>
            </a:r>
          </a:p>
        </p:txBody>
      </p:sp>
      <p:sp>
        <p:nvSpPr>
          <p:cNvPr id="67" name="Document"/>
          <p:cNvSpPr>
            <a:spLocks noEditPoints="1" noChangeArrowheads="1"/>
          </p:cNvSpPr>
          <p:nvPr/>
        </p:nvSpPr>
        <p:spPr bwMode="auto">
          <a:xfrm>
            <a:off x="6705600" y="2070100"/>
            <a:ext cx="1066800" cy="13716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b="1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857875" y="3149600"/>
            <a:ext cx="1076325" cy="1066800"/>
            <a:chOff x="1728" y="1544"/>
            <a:chExt cx="678" cy="672"/>
          </a:xfrm>
        </p:grpSpPr>
        <p:sp>
          <p:nvSpPr>
            <p:cNvPr id="9266" name="Text Box 19"/>
            <p:cNvSpPr txBox="1">
              <a:spLocks noChangeArrowheads="1"/>
            </p:cNvSpPr>
            <p:nvPr/>
          </p:nvSpPr>
          <p:spPr bwMode="auto">
            <a:xfrm>
              <a:off x="1776" y="1544"/>
              <a:ext cx="6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ym typeface="Symbol" pitchFamily="18" charset="2"/>
                </a:rPr>
                <a:t>1 - </a:t>
              </a:r>
              <a:r>
                <a:rPr lang="en-US" altLang="zh-CN" sz="2000" b="1" baseline="-25000">
                  <a:sym typeface="Symbol" pitchFamily="18" charset="2"/>
                </a:rPr>
                <a:t>B</a:t>
              </a:r>
            </a:p>
          </p:txBody>
        </p:sp>
        <p:sp>
          <p:nvSpPr>
            <p:cNvPr id="9267" name="Line 20"/>
            <p:cNvSpPr>
              <a:spLocks noChangeShapeType="1"/>
            </p:cNvSpPr>
            <p:nvPr/>
          </p:nvSpPr>
          <p:spPr bwMode="auto">
            <a:xfrm flipH="1">
              <a:off x="1728" y="1784"/>
              <a:ext cx="24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8" name="Line 21"/>
            <p:cNvSpPr>
              <a:spLocks noChangeShapeType="1"/>
            </p:cNvSpPr>
            <p:nvPr/>
          </p:nvSpPr>
          <p:spPr bwMode="auto">
            <a:xfrm flipH="1">
              <a:off x="1776" y="1784"/>
              <a:ext cx="192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9" name="Line 22"/>
            <p:cNvSpPr>
              <a:spLocks noChangeShapeType="1"/>
            </p:cNvSpPr>
            <p:nvPr/>
          </p:nvSpPr>
          <p:spPr bwMode="auto">
            <a:xfrm flipH="1">
              <a:off x="1824" y="1784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37" name="Freeform 23"/>
          <p:cNvSpPr>
            <a:spLocks/>
          </p:cNvSpPr>
          <p:nvPr/>
        </p:nvSpPr>
        <p:spPr bwMode="auto">
          <a:xfrm>
            <a:off x="6858000" y="2709863"/>
            <a:ext cx="666750" cy="655637"/>
          </a:xfrm>
          <a:custGeom>
            <a:avLst/>
            <a:gdLst>
              <a:gd name="T0" fmla="*/ 32367 w 824"/>
              <a:gd name="T1" fmla="*/ 0 h 912"/>
              <a:gd name="T2" fmla="*/ 51786 w 824"/>
              <a:gd name="T3" fmla="*/ 11502 h 912"/>
              <a:gd name="T4" fmla="*/ 77680 w 824"/>
              <a:gd name="T5" fmla="*/ 17254 h 912"/>
              <a:gd name="T6" fmla="*/ 135939 w 824"/>
              <a:gd name="T7" fmla="*/ 63263 h 912"/>
              <a:gd name="T8" fmla="*/ 148886 w 824"/>
              <a:gd name="T9" fmla="*/ 189790 h 912"/>
              <a:gd name="T10" fmla="*/ 213619 w 824"/>
              <a:gd name="T11" fmla="*/ 253053 h 912"/>
              <a:gd name="T12" fmla="*/ 233039 w 824"/>
              <a:gd name="T13" fmla="*/ 299062 h 912"/>
              <a:gd name="T14" fmla="*/ 323665 w 824"/>
              <a:gd name="T15" fmla="*/ 362326 h 912"/>
              <a:gd name="T16" fmla="*/ 356032 w 824"/>
              <a:gd name="T17" fmla="*/ 391082 h 912"/>
              <a:gd name="T18" fmla="*/ 368978 w 824"/>
              <a:gd name="T19" fmla="*/ 408335 h 912"/>
              <a:gd name="T20" fmla="*/ 388398 w 824"/>
              <a:gd name="T21" fmla="*/ 414087 h 912"/>
              <a:gd name="T22" fmla="*/ 427238 w 824"/>
              <a:gd name="T23" fmla="*/ 437091 h 912"/>
              <a:gd name="T24" fmla="*/ 446658 w 824"/>
              <a:gd name="T25" fmla="*/ 454345 h 912"/>
              <a:gd name="T26" fmla="*/ 524337 w 824"/>
              <a:gd name="T27" fmla="*/ 471599 h 912"/>
              <a:gd name="T28" fmla="*/ 608490 w 824"/>
              <a:gd name="T29" fmla="*/ 471599 h 912"/>
              <a:gd name="T30" fmla="*/ 647330 w 824"/>
              <a:gd name="T31" fmla="*/ 494603 h 912"/>
              <a:gd name="T32" fmla="*/ 666750 w 824"/>
              <a:gd name="T33" fmla="*/ 529111 h 912"/>
              <a:gd name="T34" fmla="*/ 543757 w 824"/>
              <a:gd name="T35" fmla="*/ 609627 h 912"/>
              <a:gd name="T36" fmla="*/ 388398 w 824"/>
              <a:gd name="T37" fmla="*/ 626881 h 912"/>
              <a:gd name="T38" fmla="*/ 330138 w 824"/>
              <a:gd name="T39" fmla="*/ 649886 h 912"/>
              <a:gd name="T40" fmla="*/ 310718 w 824"/>
              <a:gd name="T41" fmla="*/ 655637 h 912"/>
              <a:gd name="T42" fmla="*/ 258932 w 824"/>
              <a:gd name="T43" fmla="*/ 615379 h 912"/>
              <a:gd name="T44" fmla="*/ 226566 w 824"/>
              <a:gd name="T45" fmla="*/ 529111 h 912"/>
              <a:gd name="T46" fmla="*/ 213619 w 824"/>
              <a:gd name="T47" fmla="*/ 488852 h 912"/>
              <a:gd name="T48" fmla="*/ 155359 w 824"/>
              <a:gd name="T49" fmla="*/ 454345 h 912"/>
              <a:gd name="T50" fmla="*/ 135939 w 824"/>
              <a:gd name="T51" fmla="*/ 442843 h 912"/>
              <a:gd name="T52" fmla="*/ 122993 w 824"/>
              <a:gd name="T53" fmla="*/ 425589 h 912"/>
              <a:gd name="T54" fmla="*/ 84153 w 824"/>
              <a:gd name="T55" fmla="*/ 414087 h 912"/>
              <a:gd name="T56" fmla="*/ 32367 w 824"/>
              <a:gd name="T57" fmla="*/ 379579 h 912"/>
              <a:gd name="T58" fmla="*/ 25893 w 824"/>
              <a:gd name="T59" fmla="*/ 362326 h 912"/>
              <a:gd name="T60" fmla="*/ 12947 w 824"/>
              <a:gd name="T61" fmla="*/ 345072 h 912"/>
              <a:gd name="T62" fmla="*/ 0 w 824"/>
              <a:gd name="T63" fmla="*/ 310565 h 912"/>
              <a:gd name="T64" fmla="*/ 32367 w 824"/>
              <a:gd name="T65" fmla="*/ 166785 h 912"/>
              <a:gd name="T66" fmla="*/ 25893 w 824"/>
              <a:gd name="T67" fmla="*/ 126526 h 912"/>
              <a:gd name="T68" fmla="*/ 12947 w 824"/>
              <a:gd name="T69" fmla="*/ 92019 h 912"/>
              <a:gd name="T70" fmla="*/ 19420 w 824"/>
              <a:gd name="T71" fmla="*/ 46010 h 912"/>
              <a:gd name="T72" fmla="*/ 32367 w 824"/>
              <a:gd name="T73" fmla="*/ 0 h 9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4"/>
              <a:gd name="T112" fmla="*/ 0 h 912"/>
              <a:gd name="T113" fmla="*/ 824 w 824"/>
              <a:gd name="T114" fmla="*/ 912 h 9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4" h="912">
                <a:moveTo>
                  <a:pt x="40" y="0"/>
                </a:moveTo>
                <a:cubicBezTo>
                  <a:pt x="48" y="5"/>
                  <a:pt x="55" y="12"/>
                  <a:pt x="64" y="16"/>
                </a:cubicBezTo>
                <a:cubicBezTo>
                  <a:pt x="74" y="20"/>
                  <a:pt x="86" y="19"/>
                  <a:pt x="96" y="24"/>
                </a:cubicBezTo>
                <a:cubicBezTo>
                  <a:pt x="119" y="37"/>
                  <a:pt x="149" y="69"/>
                  <a:pt x="168" y="88"/>
                </a:cubicBezTo>
                <a:cubicBezTo>
                  <a:pt x="193" y="164"/>
                  <a:pt x="167" y="78"/>
                  <a:pt x="184" y="264"/>
                </a:cubicBezTo>
                <a:cubicBezTo>
                  <a:pt x="188" y="309"/>
                  <a:pt x="241" y="320"/>
                  <a:pt x="264" y="352"/>
                </a:cubicBezTo>
                <a:cubicBezTo>
                  <a:pt x="293" y="392"/>
                  <a:pt x="270" y="374"/>
                  <a:pt x="288" y="416"/>
                </a:cubicBezTo>
                <a:cubicBezTo>
                  <a:pt x="307" y="460"/>
                  <a:pt x="356" y="489"/>
                  <a:pt x="400" y="504"/>
                </a:cubicBezTo>
                <a:cubicBezTo>
                  <a:pt x="443" y="568"/>
                  <a:pt x="387" y="491"/>
                  <a:pt x="440" y="544"/>
                </a:cubicBezTo>
                <a:cubicBezTo>
                  <a:pt x="447" y="551"/>
                  <a:pt x="448" y="562"/>
                  <a:pt x="456" y="568"/>
                </a:cubicBezTo>
                <a:cubicBezTo>
                  <a:pt x="463" y="573"/>
                  <a:pt x="473" y="572"/>
                  <a:pt x="480" y="576"/>
                </a:cubicBezTo>
                <a:cubicBezTo>
                  <a:pt x="497" y="585"/>
                  <a:pt x="514" y="594"/>
                  <a:pt x="528" y="608"/>
                </a:cubicBezTo>
                <a:cubicBezTo>
                  <a:pt x="536" y="616"/>
                  <a:pt x="542" y="626"/>
                  <a:pt x="552" y="632"/>
                </a:cubicBezTo>
                <a:cubicBezTo>
                  <a:pt x="575" y="645"/>
                  <a:pt x="623" y="651"/>
                  <a:pt x="648" y="656"/>
                </a:cubicBezTo>
                <a:cubicBezTo>
                  <a:pt x="683" y="652"/>
                  <a:pt x="719" y="638"/>
                  <a:pt x="752" y="656"/>
                </a:cubicBezTo>
                <a:cubicBezTo>
                  <a:pt x="769" y="665"/>
                  <a:pt x="800" y="688"/>
                  <a:pt x="800" y="688"/>
                </a:cubicBezTo>
                <a:cubicBezTo>
                  <a:pt x="808" y="700"/>
                  <a:pt x="824" y="719"/>
                  <a:pt x="824" y="736"/>
                </a:cubicBezTo>
                <a:cubicBezTo>
                  <a:pt x="824" y="803"/>
                  <a:pt x="722" y="838"/>
                  <a:pt x="672" y="848"/>
                </a:cubicBezTo>
                <a:cubicBezTo>
                  <a:pt x="607" y="826"/>
                  <a:pt x="539" y="842"/>
                  <a:pt x="480" y="872"/>
                </a:cubicBezTo>
                <a:cubicBezTo>
                  <a:pt x="404" y="910"/>
                  <a:pt x="532" y="863"/>
                  <a:pt x="408" y="904"/>
                </a:cubicBezTo>
                <a:cubicBezTo>
                  <a:pt x="400" y="907"/>
                  <a:pt x="384" y="912"/>
                  <a:pt x="384" y="912"/>
                </a:cubicBezTo>
                <a:cubicBezTo>
                  <a:pt x="328" y="875"/>
                  <a:pt x="347" y="896"/>
                  <a:pt x="320" y="856"/>
                </a:cubicBezTo>
                <a:cubicBezTo>
                  <a:pt x="310" y="815"/>
                  <a:pt x="292" y="777"/>
                  <a:pt x="280" y="736"/>
                </a:cubicBezTo>
                <a:cubicBezTo>
                  <a:pt x="280" y="736"/>
                  <a:pt x="268" y="684"/>
                  <a:pt x="264" y="680"/>
                </a:cubicBezTo>
                <a:cubicBezTo>
                  <a:pt x="264" y="680"/>
                  <a:pt x="204" y="640"/>
                  <a:pt x="192" y="632"/>
                </a:cubicBezTo>
                <a:cubicBezTo>
                  <a:pt x="184" y="627"/>
                  <a:pt x="168" y="616"/>
                  <a:pt x="168" y="616"/>
                </a:cubicBezTo>
                <a:cubicBezTo>
                  <a:pt x="163" y="608"/>
                  <a:pt x="160" y="597"/>
                  <a:pt x="152" y="592"/>
                </a:cubicBezTo>
                <a:cubicBezTo>
                  <a:pt x="138" y="583"/>
                  <a:pt x="104" y="576"/>
                  <a:pt x="104" y="576"/>
                </a:cubicBezTo>
                <a:cubicBezTo>
                  <a:pt x="85" y="547"/>
                  <a:pt x="68" y="547"/>
                  <a:pt x="40" y="528"/>
                </a:cubicBezTo>
                <a:cubicBezTo>
                  <a:pt x="37" y="520"/>
                  <a:pt x="36" y="512"/>
                  <a:pt x="32" y="504"/>
                </a:cubicBezTo>
                <a:cubicBezTo>
                  <a:pt x="28" y="495"/>
                  <a:pt x="20" y="489"/>
                  <a:pt x="16" y="480"/>
                </a:cubicBezTo>
                <a:cubicBezTo>
                  <a:pt x="9" y="465"/>
                  <a:pt x="0" y="432"/>
                  <a:pt x="0" y="432"/>
                </a:cubicBezTo>
                <a:cubicBezTo>
                  <a:pt x="8" y="365"/>
                  <a:pt x="19" y="296"/>
                  <a:pt x="40" y="232"/>
                </a:cubicBezTo>
                <a:cubicBezTo>
                  <a:pt x="37" y="213"/>
                  <a:pt x="36" y="194"/>
                  <a:pt x="32" y="176"/>
                </a:cubicBezTo>
                <a:cubicBezTo>
                  <a:pt x="28" y="160"/>
                  <a:pt x="16" y="128"/>
                  <a:pt x="16" y="128"/>
                </a:cubicBezTo>
                <a:cubicBezTo>
                  <a:pt x="19" y="107"/>
                  <a:pt x="18" y="85"/>
                  <a:pt x="24" y="64"/>
                </a:cubicBezTo>
                <a:cubicBezTo>
                  <a:pt x="32" y="35"/>
                  <a:pt x="56" y="32"/>
                  <a:pt x="40" y="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858000" y="2157413"/>
            <a:ext cx="479425" cy="571500"/>
            <a:chOff x="3961" y="1446"/>
            <a:chExt cx="448" cy="493"/>
          </a:xfrm>
        </p:grpSpPr>
        <p:sp>
          <p:nvSpPr>
            <p:cNvPr id="9264" name="Freeform 25"/>
            <p:cNvSpPr>
              <a:spLocks/>
            </p:cNvSpPr>
            <p:nvPr/>
          </p:nvSpPr>
          <p:spPr bwMode="auto">
            <a:xfrm>
              <a:off x="3961" y="1446"/>
              <a:ext cx="448" cy="493"/>
            </a:xfrm>
            <a:custGeom>
              <a:avLst/>
              <a:gdLst>
                <a:gd name="T0" fmla="*/ 86 w 544"/>
                <a:gd name="T1" fmla="*/ 0 h 568"/>
                <a:gd name="T2" fmla="*/ 184 w 544"/>
                <a:gd name="T3" fmla="*/ 28 h 568"/>
                <a:gd name="T4" fmla="*/ 349 w 544"/>
                <a:gd name="T5" fmla="*/ 42 h 568"/>
                <a:gd name="T6" fmla="*/ 448 w 544"/>
                <a:gd name="T7" fmla="*/ 215 h 568"/>
                <a:gd name="T8" fmla="*/ 408 w 544"/>
                <a:gd name="T9" fmla="*/ 361 h 568"/>
                <a:gd name="T10" fmla="*/ 362 w 544"/>
                <a:gd name="T11" fmla="*/ 444 h 568"/>
                <a:gd name="T12" fmla="*/ 310 w 544"/>
                <a:gd name="T13" fmla="*/ 458 h 568"/>
                <a:gd name="T14" fmla="*/ 264 w 544"/>
                <a:gd name="T15" fmla="*/ 479 h 568"/>
                <a:gd name="T16" fmla="*/ 224 w 544"/>
                <a:gd name="T17" fmla="*/ 486 h 568"/>
                <a:gd name="T18" fmla="*/ 204 w 544"/>
                <a:gd name="T19" fmla="*/ 493 h 568"/>
                <a:gd name="T20" fmla="*/ 158 w 544"/>
                <a:gd name="T21" fmla="*/ 479 h 568"/>
                <a:gd name="T22" fmla="*/ 105 w 544"/>
                <a:gd name="T23" fmla="*/ 431 h 568"/>
                <a:gd name="T24" fmla="*/ 46 w 544"/>
                <a:gd name="T25" fmla="*/ 368 h 568"/>
                <a:gd name="T26" fmla="*/ 33 w 544"/>
                <a:gd name="T27" fmla="*/ 312 h 568"/>
                <a:gd name="T28" fmla="*/ 0 w 544"/>
                <a:gd name="T29" fmla="*/ 257 h 568"/>
                <a:gd name="T30" fmla="*/ 33 w 544"/>
                <a:gd name="T31" fmla="*/ 146 h 568"/>
                <a:gd name="T32" fmla="*/ 46 w 544"/>
                <a:gd name="T33" fmla="*/ 125 h 568"/>
                <a:gd name="T34" fmla="*/ 59 w 544"/>
                <a:gd name="T35" fmla="*/ 83 h 568"/>
                <a:gd name="T36" fmla="*/ 66 w 544"/>
                <a:gd name="T37" fmla="*/ 62 h 568"/>
                <a:gd name="T38" fmla="*/ 86 w 544"/>
                <a:gd name="T39" fmla="*/ 0 h 5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4"/>
                <a:gd name="T61" fmla="*/ 0 h 568"/>
                <a:gd name="T62" fmla="*/ 544 w 544"/>
                <a:gd name="T63" fmla="*/ 568 h 5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4" h="568">
                  <a:moveTo>
                    <a:pt x="104" y="0"/>
                  </a:moveTo>
                  <a:cubicBezTo>
                    <a:pt x="147" y="9"/>
                    <a:pt x="185" y="12"/>
                    <a:pt x="224" y="32"/>
                  </a:cubicBezTo>
                  <a:cubicBezTo>
                    <a:pt x="292" y="18"/>
                    <a:pt x="358" y="31"/>
                    <a:pt x="424" y="48"/>
                  </a:cubicBezTo>
                  <a:cubicBezTo>
                    <a:pt x="449" y="123"/>
                    <a:pt x="509" y="177"/>
                    <a:pt x="544" y="248"/>
                  </a:cubicBezTo>
                  <a:cubicBezTo>
                    <a:pt x="535" y="310"/>
                    <a:pt x="519" y="359"/>
                    <a:pt x="496" y="416"/>
                  </a:cubicBezTo>
                  <a:cubicBezTo>
                    <a:pt x="484" y="446"/>
                    <a:pt x="476" y="496"/>
                    <a:pt x="440" y="512"/>
                  </a:cubicBezTo>
                  <a:cubicBezTo>
                    <a:pt x="420" y="521"/>
                    <a:pt x="397" y="521"/>
                    <a:pt x="376" y="528"/>
                  </a:cubicBezTo>
                  <a:cubicBezTo>
                    <a:pt x="357" y="534"/>
                    <a:pt x="339" y="546"/>
                    <a:pt x="320" y="552"/>
                  </a:cubicBezTo>
                  <a:cubicBezTo>
                    <a:pt x="304" y="557"/>
                    <a:pt x="288" y="556"/>
                    <a:pt x="272" y="560"/>
                  </a:cubicBezTo>
                  <a:cubicBezTo>
                    <a:pt x="264" y="562"/>
                    <a:pt x="256" y="565"/>
                    <a:pt x="248" y="568"/>
                  </a:cubicBezTo>
                  <a:cubicBezTo>
                    <a:pt x="229" y="563"/>
                    <a:pt x="210" y="559"/>
                    <a:pt x="192" y="552"/>
                  </a:cubicBezTo>
                  <a:cubicBezTo>
                    <a:pt x="168" y="543"/>
                    <a:pt x="143" y="509"/>
                    <a:pt x="128" y="496"/>
                  </a:cubicBezTo>
                  <a:cubicBezTo>
                    <a:pt x="102" y="473"/>
                    <a:pt x="72" y="457"/>
                    <a:pt x="56" y="424"/>
                  </a:cubicBezTo>
                  <a:cubicBezTo>
                    <a:pt x="27" y="366"/>
                    <a:pt x="77" y="442"/>
                    <a:pt x="40" y="360"/>
                  </a:cubicBezTo>
                  <a:cubicBezTo>
                    <a:pt x="30" y="337"/>
                    <a:pt x="11" y="319"/>
                    <a:pt x="0" y="296"/>
                  </a:cubicBezTo>
                  <a:cubicBezTo>
                    <a:pt x="13" y="258"/>
                    <a:pt x="22" y="204"/>
                    <a:pt x="40" y="168"/>
                  </a:cubicBezTo>
                  <a:cubicBezTo>
                    <a:pt x="44" y="159"/>
                    <a:pt x="52" y="153"/>
                    <a:pt x="56" y="144"/>
                  </a:cubicBezTo>
                  <a:cubicBezTo>
                    <a:pt x="63" y="129"/>
                    <a:pt x="67" y="112"/>
                    <a:pt x="72" y="96"/>
                  </a:cubicBezTo>
                  <a:cubicBezTo>
                    <a:pt x="75" y="88"/>
                    <a:pt x="80" y="72"/>
                    <a:pt x="80" y="72"/>
                  </a:cubicBezTo>
                  <a:cubicBezTo>
                    <a:pt x="67" y="34"/>
                    <a:pt x="83" y="32"/>
                    <a:pt x="104" y="0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9265" name="Text Box 26"/>
            <p:cNvSpPr txBox="1">
              <a:spLocks noChangeArrowheads="1"/>
            </p:cNvSpPr>
            <p:nvPr/>
          </p:nvSpPr>
          <p:spPr bwMode="auto">
            <a:xfrm>
              <a:off x="4080" y="1584"/>
              <a:ext cx="224" cy="198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zh-CN" sz="1400" baseline="-25000">
                <a:solidFill>
                  <a:schemeClr val="bg1"/>
                </a:solidFill>
                <a:sym typeface="Symbol" pitchFamily="18" charset="2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162800" y="2133600"/>
            <a:ext cx="538163" cy="941388"/>
            <a:chOff x="4185" y="1473"/>
            <a:chExt cx="619" cy="894"/>
          </a:xfrm>
        </p:grpSpPr>
        <p:sp>
          <p:nvSpPr>
            <p:cNvPr id="9262" name="Freeform 28"/>
            <p:cNvSpPr>
              <a:spLocks/>
            </p:cNvSpPr>
            <p:nvPr/>
          </p:nvSpPr>
          <p:spPr bwMode="auto">
            <a:xfrm>
              <a:off x="4185" y="1473"/>
              <a:ext cx="619" cy="894"/>
            </a:xfrm>
            <a:custGeom>
              <a:avLst/>
              <a:gdLst>
                <a:gd name="T0" fmla="*/ 547 w 752"/>
                <a:gd name="T1" fmla="*/ 1 h 1030"/>
                <a:gd name="T2" fmla="*/ 303 w 752"/>
                <a:gd name="T3" fmla="*/ 8 h 1030"/>
                <a:gd name="T4" fmla="*/ 211 w 752"/>
                <a:gd name="T5" fmla="*/ 43 h 1030"/>
                <a:gd name="T6" fmla="*/ 204 w 752"/>
                <a:gd name="T7" fmla="*/ 63 h 1030"/>
                <a:gd name="T8" fmla="*/ 217 w 752"/>
                <a:gd name="T9" fmla="*/ 84 h 1030"/>
                <a:gd name="T10" fmla="*/ 270 w 752"/>
                <a:gd name="T11" fmla="*/ 168 h 1030"/>
                <a:gd name="T12" fmla="*/ 277 w 752"/>
                <a:gd name="T13" fmla="*/ 195 h 1030"/>
                <a:gd name="T14" fmla="*/ 290 w 752"/>
                <a:gd name="T15" fmla="*/ 237 h 1030"/>
                <a:gd name="T16" fmla="*/ 244 w 752"/>
                <a:gd name="T17" fmla="*/ 334 h 1030"/>
                <a:gd name="T18" fmla="*/ 237 w 752"/>
                <a:gd name="T19" fmla="*/ 438 h 1030"/>
                <a:gd name="T20" fmla="*/ 158 w 752"/>
                <a:gd name="T21" fmla="*/ 487 h 1030"/>
                <a:gd name="T22" fmla="*/ 66 w 752"/>
                <a:gd name="T23" fmla="*/ 549 h 1030"/>
                <a:gd name="T24" fmla="*/ 33 w 752"/>
                <a:gd name="T25" fmla="*/ 584 h 1030"/>
                <a:gd name="T26" fmla="*/ 0 w 752"/>
                <a:gd name="T27" fmla="*/ 633 h 1030"/>
                <a:gd name="T28" fmla="*/ 40 w 752"/>
                <a:gd name="T29" fmla="*/ 716 h 1030"/>
                <a:gd name="T30" fmla="*/ 99 w 752"/>
                <a:gd name="T31" fmla="*/ 751 h 1030"/>
                <a:gd name="T32" fmla="*/ 138 w 752"/>
                <a:gd name="T33" fmla="*/ 765 h 1030"/>
                <a:gd name="T34" fmla="*/ 184 w 752"/>
                <a:gd name="T35" fmla="*/ 820 h 1030"/>
                <a:gd name="T36" fmla="*/ 270 w 752"/>
                <a:gd name="T37" fmla="*/ 862 h 1030"/>
                <a:gd name="T38" fmla="*/ 336 w 752"/>
                <a:gd name="T39" fmla="*/ 869 h 1030"/>
                <a:gd name="T40" fmla="*/ 369 w 752"/>
                <a:gd name="T41" fmla="*/ 744 h 1030"/>
                <a:gd name="T42" fmla="*/ 474 w 752"/>
                <a:gd name="T43" fmla="*/ 695 h 1030"/>
                <a:gd name="T44" fmla="*/ 533 w 752"/>
                <a:gd name="T45" fmla="*/ 619 h 1030"/>
                <a:gd name="T46" fmla="*/ 553 w 752"/>
                <a:gd name="T47" fmla="*/ 577 h 1030"/>
                <a:gd name="T48" fmla="*/ 586 w 752"/>
                <a:gd name="T49" fmla="*/ 494 h 1030"/>
                <a:gd name="T50" fmla="*/ 619 w 752"/>
                <a:gd name="T51" fmla="*/ 369 h 1030"/>
                <a:gd name="T52" fmla="*/ 612 w 752"/>
                <a:gd name="T53" fmla="*/ 265 h 1030"/>
                <a:gd name="T54" fmla="*/ 566 w 752"/>
                <a:gd name="T55" fmla="*/ 195 h 1030"/>
                <a:gd name="T56" fmla="*/ 514 w 752"/>
                <a:gd name="T57" fmla="*/ 84 h 1030"/>
                <a:gd name="T58" fmla="*/ 520 w 752"/>
                <a:gd name="T59" fmla="*/ 56 h 1030"/>
                <a:gd name="T60" fmla="*/ 540 w 752"/>
                <a:gd name="T61" fmla="*/ 43 h 1030"/>
                <a:gd name="T62" fmla="*/ 547 w 752"/>
                <a:gd name="T63" fmla="*/ 1 h 10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2"/>
                <a:gd name="T97" fmla="*/ 0 h 1030"/>
                <a:gd name="T98" fmla="*/ 752 w 752"/>
                <a:gd name="T99" fmla="*/ 1030 h 10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2" h="1030">
                  <a:moveTo>
                    <a:pt x="664" y="1"/>
                  </a:moveTo>
                  <a:cubicBezTo>
                    <a:pt x="576" y="30"/>
                    <a:pt x="464" y="0"/>
                    <a:pt x="368" y="9"/>
                  </a:cubicBezTo>
                  <a:cubicBezTo>
                    <a:pt x="326" y="17"/>
                    <a:pt x="291" y="26"/>
                    <a:pt x="256" y="49"/>
                  </a:cubicBezTo>
                  <a:cubicBezTo>
                    <a:pt x="253" y="57"/>
                    <a:pt x="247" y="65"/>
                    <a:pt x="248" y="73"/>
                  </a:cubicBezTo>
                  <a:cubicBezTo>
                    <a:pt x="250" y="82"/>
                    <a:pt x="260" y="88"/>
                    <a:pt x="264" y="97"/>
                  </a:cubicBezTo>
                  <a:cubicBezTo>
                    <a:pt x="282" y="134"/>
                    <a:pt x="299" y="164"/>
                    <a:pt x="328" y="193"/>
                  </a:cubicBezTo>
                  <a:cubicBezTo>
                    <a:pt x="331" y="204"/>
                    <a:pt x="333" y="214"/>
                    <a:pt x="336" y="225"/>
                  </a:cubicBezTo>
                  <a:cubicBezTo>
                    <a:pt x="341" y="241"/>
                    <a:pt x="352" y="273"/>
                    <a:pt x="352" y="273"/>
                  </a:cubicBezTo>
                  <a:cubicBezTo>
                    <a:pt x="343" y="324"/>
                    <a:pt x="340" y="355"/>
                    <a:pt x="296" y="385"/>
                  </a:cubicBezTo>
                  <a:cubicBezTo>
                    <a:pt x="293" y="425"/>
                    <a:pt x="297" y="466"/>
                    <a:pt x="288" y="505"/>
                  </a:cubicBezTo>
                  <a:cubicBezTo>
                    <a:pt x="282" y="530"/>
                    <a:pt x="213" y="554"/>
                    <a:pt x="192" y="561"/>
                  </a:cubicBezTo>
                  <a:cubicBezTo>
                    <a:pt x="170" y="595"/>
                    <a:pt x="120" y="620"/>
                    <a:pt x="80" y="633"/>
                  </a:cubicBezTo>
                  <a:cubicBezTo>
                    <a:pt x="37" y="697"/>
                    <a:pt x="93" y="620"/>
                    <a:pt x="40" y="673"/>
                  </a:cubicBezTo>
                  <a:cubicBezTo>
                    <a:pt x="30" y="683"/>
                    <a:pt x="9" y="715"/>
                    <a:pt x="0" y="729"/>
                  </a:cubicBezTo>
                  <a:cubicBezTo>
                    <a:pt x="9" y="776"/>
                    <a:pt x="0" y="809"/>
                    <a:pt x="48" y="825"/>
                  </a:cubicBezTo>
                  <a:cubicBezTo>
                    <a:pt x="87" y="854"/>
                    <a:pt x="73" y="848"/>
                    <a:pt x="120" y="865"/>
                  </a:cubicBezTo>
                  <a:cubicBezTo>
                    <a:pt x="136" y="871"/>
                    <a:pt x="168" y="881"/>
                    <a:pt x="168" y="881"/>
                  </a:cubicBezTo>
                  <a:cubicBezTo>
                    <a:pt x="205" y="937"/>
                    <a:pt x="184" y="918"/>
                    <a:pt x="224" y="945"/>
                  </a:cubicBezTo>
                  <a:cubicBezTo>
                    <a:pt x="249" y="983"/>
                    <a:pt x="286" y="985"/>
                    <a:pt x="328" y="993"/>
                  </a:cubicBezTo>
                  <a:cubicBezTo>
                    <a:pt x="365" y="1030"/>
                    <a:pt x="360" y="1013"/>
                    <a:pt x="408" y="1001"/>
                  </a:cubicBezTo>
                  <a:cubicBezTo>
                    <a:pt x="479" y="895"/>
                    <a:pt x="403" y="1025"/>
                    <a:pt x="448" y="857"/>
                  </a:cubicBezTo>
                  <a:cubicBezTo>
                    <a:pt x="458" y="820"/>
                    <a:pt x="549" y="805"/>
                    <a:pt x="576" y="801"/>
                  </a:cubicBezTo>
                  <a:cubicBezTo>
                    <a:pt x="608" y="779"/>
                    <a:pt x="619" y="742"/>
                    <a:pt x="648" y="713"/>
                  </a:cubicBezTo>
                  <a:cubicBezTo>
                    <a:pt x="668" y="653"/>
                    <a:pt x="641" y="727"/>
                    <a:pt x="672" y="665"/>
                  </a:cubicBezTo>
                  <a:cubicBezTo>
                    <a:pt x="689" y="632"/>
                    <a:pt x="691" y="600"/>
                    <a:pt x="712" y="569"/>
                  </a:cubicBezTo>
                  <a:cubicBezTo>
                    <a:pt x="724" y="519"/>
                    <a:pt x="733" y="472"/>
                    <a:pt x="752" y="425"/>
                  </a:cubicBezTo>
                  <a:cubicBezTo>
                    <a:pt x="749" y="385"/>
                    <a:pt x="750" y="345"/>
                    <a:pt x="744" y="305"/>
                  </a:cubicBezTo>
                  <a:cubicBezTo>
                    <a:pt x="739" y="271"/>
                    <a:pt x="706" y="250"/>
                    <a:pt x="688" y="225"/>
                  </a:cubicBezTo>
                  <a:cubicBezTo>
                    <a:pt x="660" y="185"/>
                    <a:pt x="651" y="137"/>
                    <a:pt x="624" y="97"/>
                  </a:cubicBezTo>
                  <a:cubicBezTo>
                    <a:pt x="627" y="86"/>
                    <a:pt x="626" y="74"/>
                    <a:pt x="632" y="65"/>
                  </a:cubicBezTo>
                  <a:cubicBezTo>
                    <a:pt x="637" y="57"/>
                    <a:pt x="650" y="57"/>
                    <a:pt x="656" y="49"/>
                  </a:cubicBezTo>
                  <a:cubicBezTo>
                    <a:pt x="667" y="36"/>
                    <a:pt x="664" y="16"/>
                    <a:pt x="664" y="1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9263" name="Text Box 29"/>
            <p:cNvSpPr txBox="1">
              <a:spLocks noChangeArrowheads="1"/>
            </p:cNvSpPr>
            <p:nvPr/>
          </p:nvSpPr>
          <p:spPr bwMode="auto">
            <a:xfrm>
              <a:off x="4474" y="1835"/>
              <a:ext cx="222" cy="21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zh-CN" sz="1400" baseline="-25000">
                <a:solidFill>
                  <a:schemeClr val="bg1"/>
                </a:solidFill>
                <a:sym typeface="Symbol" pitchFamily="18" charset="2"/>
              </a:endParaRPr>
            </a:p>
          </p:txBody>
        </p:sp>
      </p:grpSp>
      <p:sp>
        <p:nvSpPr>
          <p:cNvPr id="9240" name="Oval 30"/>
          <p:cNvSpPr>
            <a:spLocks noChangeArrowheads="1"/>
          </p:cNvSpPr>
          <p:nvPr/>
        </p:nvSpPr>
        <p:spPr bwMode="auto">
          <a:xfrm>
            <a:off x="6248400" y="36957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/>
              <a:t>w</a:t>
            </a:r>
          </a:p>
        </p:txBody>
      </p:sp>
      <p:sp>
        <p:nvSpPr>
          <p:cNvPr id="9241" name="Text Box 38"/>
          <p:cNvSpPr txBox="1">
            <a:spLocks noChangeArrowheads="1"/>
          </p:cNvSpPr>
          <p:nvPr/>
        </p:nvSpPr>
        <p:spPr bwMode="auto">
          <a:xfrm>
            <a:off x="6400800" y="49657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/>
              <a:t>Collection background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6357938" y="4216400"/>
            <a:ext cx="576262" cy="901700"/>
            <a:chOff x="2016" y="2264"/>
            <a:chExt cx="507" cy="1008"/>
          </a:xfrm>
        </p:grpSpPr>
        <p:sp>
          <p:nvSpPr>
            <p:cNvPr id="9260" name="Text Box 40"/>
            <p:cNvSpPr txBox="1">
              <a:spLocks noChangeArrowheads="1"/>
            </p:cNvSpPr>
            <p:nvPr/>
          </p:nvSpPr>
          <p:spPr bwMode="auto">
            <a:xfrm>
              <a:off x="2063" y="2456"/>
              <a:ext cx="460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ym typeface="Symbol" pitchFamily="18" charset="2"/>
                </a:rPr>
                <a:t></a:t>
              </a:r>
              <a:r>
                <a:rPr lang="en-US" altLang="zh-CN" sz="2400" b="1" baseline="-25000">
                  <a:sym typeface="Symbol" pitchFamily="18" charset="2"/>
                </a:rPr>
                <a:t>B</a:t>
              </a:r>
            </a:p>
          </p:txBody>
        </p:sp>
        <p:sp>
          <p:nvSpPr>
            <p:cNvPr id="9261" name="Line 41"/>
            <p:cNvSpPr>
              <a:spLocks noChangeShapeType="1"/>
            </p:cNvSpPr>
            <p:nvPr/>
          </p:nvSpPr>
          <p:spPr bwMode="auto">
            <a:xfrm flipV="1">
              <a:off x="2016" y="2264"/>
              <a:ext cx="144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43" name="Oval 42"/>
          <p:cNvSpPr>
            <a:spLocks noChangeArrowheads="1"/>
          </p:cNvSpPr>
          <p:nvPr/>
        </p:nvSpPr>
        <p:spPr bwMode="auto">
          <a:xfrm>
            <a:off x="5943600" y="5054600"/>
            <a:ext cx="5334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/>
              <a:t>B</a:t>
            </a:r>
          </a:p>
        </p:txBody>
      </p:sp>
      <p:sp>
        <p:nvSpPr>
          <p:cNvPr id="9244" name="Line 43"/>
          <p:cNvSpPr>
            <a:spLocks noChangeShapeType="1"/>
          </p:cNvSpPr>
          <p:nvPr/>
        </p:nvSpPr>
        <p:spPr bwMode="auto">
          <a:xfrm flipV="1">
            <a:off x="6705600" y="33782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45" name="Text Box 44"/>
          <p:cNvSpPr txBox="1">
            <a:spLocks noChangeArrowheads="1"/>
          </p:cNvSpPr>
          <p:nvPr/>
        </p:nvSpPr>
        <p:spPr bwMode="auto">
          <a:xfrm>
            <a:off x="5257800" y="5118100"/>
            <a:ext cx="12239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b="1" i="1" dirty="0">
                <a:latin typeface="Times New Roman" pitchFamily="18" charset="0"/>
              </a:rPr>
              <a:t>Is 0.05</a:t>
            </a:r>
            <a:br>
              <a:rPr lang="en-US" altLang="zh-CN" sz="1600" b="1" i="1" dirty="0">
                <a:latin typeface="Times New Roman" pitchFamily="18" charset="0"/>
              </a:rPr>
            </a:br>
            <a:r>
              <a:rPr lang="en-US" altLang="zh-CN" sz="1600" b="1" i="1" dirty="0">
                <a:latin typeface="Times New Roman" pitchFamily="18" charset="0"/>
              </a:rPr>
              <a:t>the  0.04</a:t>
            </a:r>
            <a:br>
              <a:rPr lang="en-US" altLang="zh-CN" sz="1600" b="1" i="1" dirty="0">
                <a:latin typeface="Times New Roman" pitchFamily="18" charset="0"/>
              </a:rPr>
            </a:br>
            <a:r>
              <a:rPr lang="en-US" altLang="zh-CN" sz="1600" b="1" i="1" dirty="0">
                <a:latin typeface="Times New Roman" pitchFamily="18" charset="0"/>
              </a:rPr>
              <a:t>a 0.03 ..</a:t>
            </a:r>
          </a:p>
        </p:txBody>
      </p:sp>
      <p:sp>
        <p:nvSpPr>
          <p:cNvPr id="9246" name="Text Box 49"/>
          <p:cNvSpPr txBox="1">
            <a:spLocks noChangeArrowheads="1"/>
          </p:cNvSpPr>
          <p:nvPr/>
        </p:nvSpPr>
        <p:spPr bwMode="auto">
          <a:xfrm>
            <a:off x="5029200" y="3275012"/>
            <a:ext cx="7826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ym typeface="Symbol" pitchFamily="18" charset="2"/>
              </a:rPr>
              <a:t></a:t>
            </a:r>
            <a:r>
              <a:rPr lang="en-US" altLang="zh-CN" sz="2400" b="1" baseline="-25000" dirty="0">
                <a:sym typeface="Symbol" pitchFamily="18" charset="2"/>
              </a:rPr>
              <a:t>d1</a:t>
            </a:r>
          </a:p>
        </p:txBody>
      </p:sp>
      <p:sp>
        <p:nvSpPr>
          <p:cNvPr id="9247" name="Text Box 50"/>
          <p:cNvSpPr txBox="1">
            <a:spLocks noChangeArrowheads="1"/>
          </p:cNvSpPr>
          <p:nvPr/>
        </p:nvSpPr>
        <p:spPr bwMode="auto">
          <a:xfrm>
            <a:off x="5087937" y="3886200"/>
            <a:ext cx="77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ym typeface="Symbol" pitchFamily="18" charset="2"/>
              </a:rPr>
              <a:t></a:t>
            </a:r>
            <a:r>
              <a:rPr lang="en-US" altLang="zh-CN" sz="2400" b="1" baseline="-25000" dirty="0">
                <a:sym typeface="Symbol" pitchFamily="18" charset="2"/>
              </a:rPr>
              <a:t>d2</a:t>
            </a:r>
          </a:p>
        </p:txBody>
      </p:sp>
      <p:sp>
        <p:nvSpPr>
          <p:cNvPr id="9248" name="Text Box 51"/>
          <p:cNvSpPr txBox="1">
            <a:spLocks noChangeArrowheads="1"/>
          </p:cNvSpPr>
          <p:nvPr/>
        </p:nvSpPr>
        <p:spPr bwMode="auto">
          <a:xfrm>
            <a:off x="5105400" y="4406900"/>
            <a:ext cx="77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ym typeface="Symbol" pitchFamily="18" charset="2"/>
              </a:rPr>
              <a:t></a:t>
            </a:r>
            <a:r>
              <a:rPr lang="en-US" altLang="zh-CN" sz="2400" b="1" baseline="-25000" dirty="0" err="1">
                <a:sym typeface="Symbol" pitchFamily="18" charset="2"/>
              </a:rPr>
              <a:t>dk</a:t>
            </a:r>
            <a:endParaRPr lang="en-US" altLang="zh-CN" sz="2400" b="1" baseline="-25000" dirty="0">
              <a:sym typeface="Symbol" pitchFamily="18" charset="2"/>
            </a:endParaRPr>
          </a:p>
        </p:txBody>
      </p:sp>
      <p:sp>
        <p:nvSpPr>
          <p:cNvPr id="9249" name="Text Box 55"/>
          <p:cNvSpPr txBox="1">
            <a:spLocks noChangeArrowheads="1"/>
          </p:cNvSpPr>
          <p:nvPr/>
        </p:nvSpPr>
        <p:spPr bwMode="auto">
          <a:xfrm>
            <a:off x="6858000" y="1524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/>
              <a:t>Document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419600" y="2133600"/>
            <a:ext cx="1828800" cy="3200400"/>
            <a:chOff x="816" y="920"/>
            <a:chExt cx="1200" cy="2016"/>
          </a:xfrm>
        </p:grpSpPr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296" y="1582"/>
              <a:ext cx="720" cy="1064"/>
              <a:chOff x="1844" y="1740"/>
              <a:chExt cx="600" cy="850"/>
            </a:xfrm>
          </p:grpSpPr>
          <p:cxnSp>
            <p:nvCxnSpPr>
              <p:cNvPr id="9257" name="AutoShape 33"/>
              <p:cNvCxnSpPr>
                <a:cxnSpLocks noChangeShapeType="1"/>
              </p:cNvCxnSpPr>
              <p:nvPr/>
            </p:nvCxnSpPr>
            <p:spPr bwMode="auto">
              <a:xfrm>
                <a:off x="1844" y="1740"/>
                <a:ext cx="600" cy="42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258" name="AutoShape 34"/>
              <p:cNvCxnSpPr>
                <a:cxnSpLocks noChangeShapeType="1"/>
              </p:cNvCxnSpPr>
              <p:nvPr/>
            </p:nvCxnSpPr>
            <p:spPr bwMode="auto">
              <a:xfrm>
                <a:off x="1844" y="2046"/>
                <a:ext cx="600" cy="12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259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1844" y="2168"/>
                <a:ext cx="600" cy="42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9255" name="AutoShape 36"/>
            <p:cNvSpPr>
              <a:spLocks noChangeArrowheads="1"/>
            </p:cNvSpPr>
            <p:nvPr/>
          </p:nvSpPr>
          <p:spPr bwMode="auto">
            <a:xfrm>
              <a:off x="864" y="1256"/>
              <a:ext cx="528" cy="16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9256" name="Text Box 37"/>
            <p:cNvSpPr txBox="1">
              <a:spLocks noChangeArrowheads="1"/>
            </p:cNvSpPr>
            <p:nvPr/>
          </p:nvSpPr>
          <p:spPr bwMode="auto">
            <a:xfrm>
              <a:off x="816" y="92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/>
                <a:t>Topics</a:t>
              </a:r>
            </a:p>
          </p:txBody>
        </p:sp>
      </p:grpSp>
      <p:sp>
        <p:nvSpPr>
          <p:cNvPr id="92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Exploiting Opinion Context in PLSA</a:t>
            </a:r>
          </a:p>
        </p:txBody>
      </p:sp>
      <p:sp>
        <p:nvSpPr>
          <p:cNvPr id="100" name="Line Callout 1 99"/>
          <p:cNvSpPr/>
          <p:nvPr/>
        </p:nvSpPr>
        <p:spPr>
          <a:xfrm>
            <a:off x="228600" y="3276600"/>
            <a:ext cx="1981200" cy="762000"/>
          </a:xfrm>
          <a:prstGeom prst="borderCallout1">
            <a:avLst>
              <a:gd name="adj1" fmla="val 33562"/>
              <a:gd name="adj2" fmla="val 100907"/>
              <a:gd name="adj3" fmla="val 17728"/>
              <a:gd name="adj4" fmla="val 1191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Spatiotemporal</a:t>
            </a:r>
          </a:p>
          <a:p>
            <a:pPr algn="ctr">
              <a:defRPr/>
            </a:pPr>
            <a:r>
              <a:rPr lang="en-US" b="1" dirty="0"/>
              <a:t>Context</a:t>
            </a:r>
          </a:p>
        </p:txBody>
      </p:sp>
      <p:sp>
        <p:nvSpPr>
          <p:cNvPr id="58" name="Rectangle 61"/>
          <p:cNvSpPr>
            <a:spLocks noChangeArrowheads="1"/>
          </p:cNvSpPr>
          <p:nvPr/>
        </p:nvSpPr>
        <p:spPr bwMode="auto">
          <a:xfrm>
            <a:off x="1524000" y="914400"/>
            <a:ext cx="5410200" cy="838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altLang="zh-CN" sz="2800" b="1"/>
              <a:t>How to benefit from context?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62000" y="1066800"/>
            <a:ext cx="762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3200" dirty="0" smtClean="0">
                <a:solidFill>
                  <a:srgbClr val="FFFFFF"/>
                </a:solidFill>
              </a:rPr>
              <a:t>Q2</a:t>
            </a:r>
            <a:endParaRPr lang="en-US" altLang="zh-CN" sz="3200" dirty="0">
              <a:solidFill>
                <a:srgbClr val="FFFFFF"/>
              </a:solidFill>
            </a:endParaRPr>
          </a:p>
        </p:txBody>
      </p:sp>
      <p:sp>
        <p:nvSpPr>
          <p:cNvPr id="68" name="Line Callout 1 67"/>
          <p:cNvSpPr/>
          <p:nvPr/>
        </p:nvSpPr>
        <p:spPr>
          <a:xfrm>
            <a:off x="7315200" y="3733800"/>
            <a:ext cx="1600200" cy="685800"/>
          </a:xfrm>
          <a:prstGeom prst="borderCallout1">
            <a:avLst>
              <a:gd name="adj1" fmla="val 982"/>
              <a:gd name="adj2" fmla="val 55497"/>
              <a:gd name="adj3" fmla="val -113119"/>
              <a:gd name="adj4" fmla="val 326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Blog </a:t>
            </a:r>
            <a:r>
              <a:rPr lang="en-US" b="1" dirty="0"/>
              <a:t>Opinions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62000" y="4191000"/>
            <a:ext cx="3132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P(</a:t>
            </a:r>
            <a:r>
              <a:rPr lang="en-US" altLang="zh-CN" sz="2800" kern="0" dirty="0" smtClean="0">
                <a:latin typeface="Arial"/>
                <a:ea typeface="宋体" pitchFamily="2" charset="-122"/>
                <a:sym typeface="Symbol" pitchFamily="18" charset="2"/>
              </a:rPr>
              <a:t></a:t>
            </a:r>
            <a:r>
              <a:rPr lang="en-US" altLang="zh-CN" sz="2400" b="1" baseline="-25000" dirty="0" err="1">
                <a:sym typeface="Symbol" pitchFamily="18" charset="2"/>
              </a:rPr>
              <a:t>i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|time,</a:t>
            </a:r>
            <a:r>
              <a:rPr kumimoji="0" lang="en-US" altLang="zh-CN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 location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)</a:t>
            </a:r>
            <a:endParaRPr lang="zh-CN" altLang="en-US" dirty="0"/>
          </a:p>
        </p:txBody>
      </p:sp>
      <p:sp>
        <p:nvSpPr>
          <p:cNvPr id="70" name="Rectangle 69"/>
          <p:cNvSpPr/>
          <p:nvPr/>
        </p:nvSpPr>
        <p:spPr>
          <a:xfrm>
            <a:off x="762000" y="5420380"/>
            <a:ext cx="3121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P(time|</a:t>
            </a:r>
            <a:r>
              <a:rPr lang="en-US" altLang="zh-CN" sz="2800" kern="0" dirty="0" smtClean="0">
                <a:latin typeface="Arial"/>
                <a:ea typeface="宋体" pitchFamily="2" charset="-122"/>
                <a:sym typeface="Symbol" pitchFamily="18" charset="2"/>
              </a:rPr>
              <a:t></a:t>
            </a:r>
            <a:r>
              <a:rPr lang="en-US" altLang="zh-CN" sz="2400" b="1" baseline="-25000" dirty="0" err="1" smtClean="0">
                <a:sym typeface="Symbol" pitchFamily="18" charset="2"/>
              </a:rPr>
              <a:t>i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,</a:t>
            </a:r>
            <a:r>
              <a:rPr kumimoji="0" lang="en-US" altLang="zh-CN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 location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)</a:t>
            </a:r>
            <a:endParaRPr lang="zh-CN" altLang="en-US" dirty="0"/>
          </a:p>
        </p:txBody>
      </p:sp>
      <p:sp>
        <p:nvSpPr>
          <p:cNvPr id="71" name="Rectangle 70"/>
          <p:cNvSpPr/>
          <p:nvPr/>
        </p:nvSpPr>
        <p:spPr>
          <a:xfrm>
            <a:off x="764833" y="5039380"/>
            <a:ext cx="3121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P(</a:t>
            </a:r>
            <a:r>
              <a:rPr lang="en-US" altLang="zh-CN" sz="2800" kern="0" dirty="0" smtClean="0">
                <a:latin typeface="Arial"/>
                <a:ea typeface="宋体" pitchFamily="2" charset="-122"/>
                <a:sym typeface="Symbol" pitchFamily="18" charset="2"/>
              </a:rPr>
              <a:t></a:t>
            </a:r>
            <a:r>
              <a:rPr lang="en-US" altLang="zh-CN" sz="2400" b="1" baseline="-25000" dirty="0" err="1" smtClean="0">
                <a:sym typeface="Symbol" pitchFamily="18" charset="2"/>
              </a:rPr>
              <a:t>i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,</a:t>
            </a:r>
            <a:r>
              <a:rPr kumimoji="0" lang="en-US" altLang="zh-CN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location|time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)</a:t>
            </a:r>
            <a:endParaRPr lang="zh-CN" altLang="en-US" dirty="0"/>
          </a:p>
        </p:txBody>
      </p:sp>
      <p:sp>
        <p:nvSpPr>
          <p:cNvPr id="72" name="Left Arrow 71"/>
          <p:cNvSpPr/>
          <p:nvPr/>
        </p:nvSpPr>
        <p:spPr>
          <a:xfrm rot="16200000">
            <a:off x="2019300" y="4686300"/>
            <a:ext cx="457200" cy="5334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9234" grpId="0"/>
      <p:bldP spid="69" grpId="0"/>
      <p:bldP spid="70" grpId="0"/>
      <p:bldP spid="71" grpId="0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    Integration on Barack Obama</a:t>
            </a:r>
          </a:p>
        </p:txBody>
      </p:sp>
      <p:graphicFrame>
        <p:nvGraphicFramePr>
          <p:cNvPr id="5" name="Group 53"/>
          <p:cNvGraphicFramePr>
            <a:graphicFrameLocks/>
          </p:cNvGraphicFramePr>
          <p:nvPr/>
        </p:nvGraphicFramePr>
        <p:xfrm>
          <a:off x="152399" y="934644"/>
          <a:ext cx="8839202" cy="5085156"/>
        </p:xfrm>
        <a:graphic>
          <a:graphicData uri="http://schemas.openxmlformats.org/drawingml/2006/table">
            <a:tbl>
              <a:tblPr/>
              <a:tblGrid>
                <a:gridCol w="2973186"/>
                <a:gridCol w="2665615"/>
                <a:gridCol w="3200401"/>
              </a:tblGrid>
              <a:tr h="390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Bio from Wikipedia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Similar Opinions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Supplementary Opinions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336116"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Barack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Hussein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Obama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(born August 0 4, 1961) is the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junior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United States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Senator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from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Illinois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a member of the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Democratic Party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Senator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Barack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Hussein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Obama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the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junior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United States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Senator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from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Illinois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a member of the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Democratic Party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Barack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Obama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another leading</a:t>
                      </a:r>
                    </a:p>
                    <a:p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Democratic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presidential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hopeful,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campaigns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 more dollars with "Dinner With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Barack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479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 lived for most of his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childhood 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the majority-minority U.S. state of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Hawaii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spent four of his pre-teen a years in the multi-ethnic Indonesian capital city of Jakarta.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Obama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was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born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Honolulu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Hawaii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to </a:t>
                      </a:r>
                      <a:r>
                        <a:rPr lang="en-US" sz="160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Barack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Hussein </a:t>
                      </a:r>
                      <a:r>
                        <a:rPr lang="en-US" sz="160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Obama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Sr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., a Kenyan, and Kansas born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Ann Dunham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1279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 is among the 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Democratic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Party's leading candidates for nomination in the 2008 U.S. 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presidential election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Obama will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contest the Democrat presidential nomination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Democratic presidential candidate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Barack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Obama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said Sunday that …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Hillary Rodham Clinton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does not offer the break from politics as usual that voters need.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85372"/>
            <a:ext cx="609600" cy="829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974</Words>
  <Application>Microsoft Macintosh PowerPoint</Application>
  <PresentationFormat>On-screen Show (4:3)</PresentationFormat>
  <Paragraphs>205</Paragraphs>
  <Slides>14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Statistical Topic Models for Integrating and Analyzing Opinions in Blog articles</vt:lpstr>
      <vt:lpstr>Why Opinion Integration?</vt:lpstr>
      <vt:lpstr>Opinions Come in Two Kinds </vt:lpstr>
      <vt:lpstr>Opinions Come with Context</vt:lpstr>
      <vt:lpstr>Statistical Topic Models: PLSA</vt:lpstr>
      <vt:lpstr>PLSA Estimation</vt:lpstr>
      <vt:lpstr>Exploiting Expert Opinions in PLSA</vt:lpstr>
      <vt:lpstr>Exploiting Opinion Context in PLSA</vt:lpstr>
      <vt:lpstr>    Integration on Barack Obama</vt:lpstr>
      <vt:lpstr>   Integration on Hurricane Katrina</vt:lpstr>
      <vt:lpstr>Spatiotemporal Analysis on Hurricane Katrina</vt:lpstr>
      <vt:lpstr>Spatiotemporal Analysis on Hurricane Katrina</vt:lpstr>
      <vt:lpstr>Summary</vt:lpstr>
      <vt:lpstr>Thank You!</vt:lpstr>
    </vt:vector>
  </TitlesOfParts>
  <Company>Them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ypark47</dc:creator>
  <cp:lastModifiedBy>Jack Jarmon</cp:lastModifiedBy>
  <cp:revision>71</cp:revision>
  <dcterms:created xsi:type="dcterms:W3CDTF">2010-03-17T12:52:09Z</dcterms:created>
  <dcterms:modified xsi:type="dcterms:W3CDTF">2010-03-17T12:53:13Z</dcterms:modified>
</cp:coreProperties>
</file>