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Lst>
  <p:sldSz cx="36576000" cy="27432000"/>
  <p:notesSz cx="6858000" cy="9144000"/>
  <p:defaultText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a:srgbClr val="7E3C2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p:scale>
          <a:sx n="20" d="100"/>
          <a:sy n="20" d="100"/>
        </p:scale>
        <p:origin x="-3872" y="-1856"/>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893562-8F3B-4DCD-BE2B-F8621BD384E8}" type="datetimeFigureOut">
              <a:rPr lang="en-US" smtClean="0"/>
              <a:pPr/>
              <a:t>3/16/10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93562-8F3B-4DCD-BE2B-F8621BD384E8}" type="datetimeFigureOut">
              <a:rPr lang="en-US" smtClean="0"/>
              <a:pPr/>
              <a:t>3/16/10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5754" y="5270500"/>
            <a:ext cx="39503348" cy="1123505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5702" y="5270500"/>
            <a:ext cx="117900452" cy="1123505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93562-8F3B-4DCD-BE2B-F8621BD384E8}" type="datetimeFigureOut">
              <a:rPr lang="en-US" smtClean="0"/>
              <a:pPr/>
              <a:t>3/16/10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93562-8F3B-4DCD-BE2B-F8621BD384E8}" type="datetimeFigureOut">
              <a:rPr lang="en-US" smtClean="0"/>
              <a:pPr/>
              <a:t>3/16/10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727" indent="0">
              <a:buNone/>
              <a:defRPr sz="7200">
                <a:solidFill>
                  <a:schemeClr val="tx1">
                    <a:tint val="75000"/>
                  </a:schemeClr>
                </a:solidFill>
              </a:defRPr>
            </a:lvl2pPr>
            <a:lvl3pPr marL="3657454" indent="0">
              <a:buNone/>
              <a:defRPr sz="6400">
                <a:solidFill>
                  <a:schemeClr val="tx1">
                    <a:tint val="75000"/>
                  </a:schemeClr>
                </a:solidFill>
              </a:defRPr>
            </a:lvl3pPr>
            <a:lvl4pPr marL="5486181" indent="0">
              <a:buNone/>
              <a:defRPr sz="5600">
                <a:solidFill>
                  <a:schemeClr val="tx1">
                    <a:tint val="75000"/>
                  </a:schemeClr>
                </a:solidFill>
              </a:defRPr>
            </a:lvl4pPr>
            <a:lvl5pPr marL="7314907" indent="0">
              <a:buNone/>
              <a:defRPr sz="5600">
                <a:solidFill>
                  <a:schemeClr val="tx1">
                    <a:tint val="75000"/>
                  </a:schemeClr>
                </a:solidFill>
              </a:defRPr>
            </a:lvl5pPr>
            <a:lvl6pPr marL="9143634" indent="0">
              <a:buNone/>
              <a:defRPr sz="5600">
                <a:solidFill>
                  <a:schemeClr val="tx1">
                    <a:tint val="75000"/>
                  </a:schemeClr>
                </a:solidFill>
              </a:defRPr>
            </a:lvl6pPr>
            <a:lvl7pPr marL="10972361" indent="0">
              <a:buNone/>
              <a:defRPr sz="5600">
                <a:solidFill>
                  <a:schemeClr val="tx1">
                    <a:tint val="75000"/>
                  </a:schemeClr>
                </a:solidFill>
              </a:defRPr>
            </a:lvl7pPr>
            <a:lvl8pPr marL="12801088" indent="0">
              <a:buNone/>
              <a:defRPr sz="5600">
                <a:solidFill>
                  <a:schemeClr val="tx1">
                    <a:tint val="75000"/>
                  </a:schemeClr>
                </a:solidFill>
              </a:defRPr>
            </a:lvl8pPr>
            <a:lvl9pPr marL="1462981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93562-8F3B-4DCD-BE2B-F8621BD384E8}" type="datetimeFigureOut">
              <a:rPr lang="en-US" smtClean="0"/>
              <a:pPr/>
              <a:t>3/16/10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5702" y="30721300"/>
            <a:ext cx="78701900"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087202" y="30721300"/>
            <a:ext cx="78701900"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893562-8F3B-4DCD-BE2B-F8621BD384E8}" type="datetimeFigureOut">
              <a:rPr lang="en-US" smtClean="0"/>
              <a:pPr/>
              <a:t>3/16/10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93562-8F3B-4DCD-BE2B-F8621BD384E8}" type="datetimeFigureOut">
              <a:rPr lang="en-US" smtClean="0"/>
              <a:pPr/>
              <a:t>3/16/10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93562-8F3B-4DCD-BE2B-F8621BD384E8}" type="datetimeFigureOut">
              <a:rPr lang="en-US" smtClean="0"/>
              <a:pPr/>
              <a:t>3/16/10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93562-8F3B-4DCD-BE2B-F8621BD384E8}" type="datetimeFigureOut">
              <a:rPr lang="en-US" smtClean="0"/>
              <a:pPr/>
              <a:t>3/16/10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93562-8F3B-4DCD-BE2B-F8621BD384E8}" type="datetimeFigureOut">
              <a:rPr lang="en-US" smtClean="0"/>
              <a:pPr/>
              <a:t>3/16/10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727" indent="0">
              <a:buNone/>
              <a:defRPr sz="11200"/>
            </a:lvl2pPr>
            <a:lvl3pPr marL="3657454" indent="0">
              <a:buNone/>
              <a:defRPr sz="9600"/>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93562-8F3B-4DCD-BE2B-F8621BD384E8}" type="datetimeFigureOut">
              <a:rPr lang="en-US" smtClean="0"/>
              <a:pPr/>
              <a:t>3/16/10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93620-7C91-47B3-924F-13FE9CAE2C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45" tIns="182873" rIns="365745" bIns="1828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45" tIns="182873" rIns="365745" bIns="182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45" tIns="182873" rIns="365745" bIns="182873" rtlCol="0" anchor="ctr"/>
          <a:lstStyle>
            <a:lvl1pPr algn="l">
              <a:defRPr sz="4800">
                <a:solidFill>
                  <a:schemeClr val="tx1">
                    <a:tint val="75000"/>
                  </a:schemeClr>
                </a:solidFill>
              </a:defRPr>
            </a:lvl1pPr>
          </a:lstStyle>
          <a:p>
            <a:fld id="{DD893562-8F3B-4DCD-BE2B-F8621BD384E8}" type="datetimeFigureOut">
              <a:rPr lang="en-US" smtClean="0"/>
              <a:pPr/>
              <a:t>3/16/10</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45" tIns="182873" rIns="365745" bIns="182873"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45" tIns="182873" rIns="365745" bIns="182873" rtlCol="0" anchor="ctr"/>
          <a:lstStyle>
            <a:lvl1pPr algn="r">
              <a:defRPr sz="4800">
                <a:solidFill>
                  <a:schemeClr val="tx1">
                    <a:tint val="75000"/>
                  </a:schemeClr>
                </a:solidFill>
              </a:defRPr>
            </a:lvl1pPr>
          </a:lstStyle>
          <a:p>
            <a:fld id="{FBD93620-7C91-47B3-924F-13FE9CAE2C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454" rtl="0" eaLnBrk="1" latinLnBrk="0" hangingPunct="1">
        <a:spcBef>
          <a:spcPct val="0"/>
        </a:spcBef>
        <a:buNone/>
        <a:defRPr sz="17600" kern="1200">
          <a:solidFill>
            <a:schemeClr val="tx1"/>
          </a:solidFill>
          <a:latin typeface="+mj-lt"/>
          <a:ea typeface="+mj-ea"/>
          <a:cs typeface="+mj-cs"/>
        </a:defRPr>
      </a:lvl1pPr>
    </p:titleStyle>
    <p:bodyStyle>
      <a:lvl1pPr marL="1371545" indent="-1371545" algn="l" defTabSz="3657454"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681" indent="-1142954" algn="l" defTabSz="3657454"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1817" indent="-914363" algn="l" defTabSz="3657454"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544"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27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99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725"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545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17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jpeg"/><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image" Target="../media/image12.jpeg"/><Relationship Id="rId16" Type="http://schemas.openxmlformats.org/officeDocument/2006/relationships/image" Target="../media/image13.jpeg"/><Relationship Id="rId17" Type="http://schemas.openxmlformats.org/officeDocument/2006/relationships/image" Target="../media/image14.jpeg"/><Relationship Id="rId18"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hyperlink" Target="mailto:wscott@princeton.edu" TargetMode="External"/><Relationship Id="rId3" Type="http://schemas.openxmlformats.org/officeDocument/2006/relationships/hyperlink" Target="mailto:powell@princeton.edu"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nvGraphicFramePr>
        <p:xfrm>
          <a:off x="0" y="-1252340"/>
          <a:ext cx="36576000" cy="28684340"/>
        </p:xfrm>
        <a:graphic>
          <a:graphicData uri="http://schemas.openxmlformats.org/drawingml/2006/table">
            <a:tbl>
              <a:tblPr bandRow="1">
                <a:tableStyleId>{5C22544A-7EE6-4342-B048-85BDC9FD1C3A}</a:tableStyleId>
              </a:tblPr>
              <a:tblGrid>
                <a:gridCol w="12192000"/>
                <a:gridCol w="12192000"/>
                <a:gridCol w="12192000"/>
              </a:tblGrid>
              <a:tr h="5067255">
                <a:tc gridSpan="3">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tr>
              <a:tr h="22372143">
                <a:tc>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244942">
                <a:tc gridSpan="3">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dirty="0"/>
                    </a:p>
                  </a:txBody>
                  <a:tcPr/>
                </a:tc>
                <a:tc hMerge="1">
                  <a:txBody>
                    <a:bodyPr/>
                    <a:lstStyle/>
                    <a:p>
                      <a:endParaRPr lang="en-US" dirty="0"/>
                    </a:p>
                  </a:txBody>
                  <a:tcPr/>
                </a:tc>
              </a:tr>
            </a:tbl>
          </a:graphicData>
        </a:graphic>
      </p:graphicFrame>
      <p:sp>
        <p:nvSpPr>
          <p:cNvPr id="4" name="TextBox 3"/>
          <p:cNvSpPr txBox="1"/>
          <p:nvPr/>
        </p:nvSpPr>
        <p:spPr>
          <a:xfrm>
            <a:off x="1600200" y="-89084"/>
            <a:ext cx="33210500" cy="3339372"/>
          </a:xfrm>
          <a:prstGeom prst="rect">
            <a:avLst/>
          </a:prstGeom>
          <a:noFill/>
        </p:spPr>
        <p:txBody>
          <a:bodyPr wrap="square" lIns="76197" tIns="38098" rIns="76197" bIns="38098" rtlCol="0">
            <a:spAutoFit/>
          </a:bodyPr>
          <a:lstStyle/>
          <a:p>
            <a:pPr algn="ctr"/>
            <a:r>
              <a:rPr lang="en-US" sz="8800" b="1" dirty="0"/>
              <a:t>An Optimal Learning Approach to Finding an Outbreak of a </a:t>
            </a:r>
            <a:r>
              <a:rPr lang="en-US" sz="8800" b="1" dirty="0" smtClean="0"/>
              <a:t>Disease</a:t>
            </a:r>
          </a:p>
          <a:p>
            <a:pPr algn="ctr"/>
            <a:r>
              <a:rPr lang="en-US" sz="6000" dirty="0"/>
              <a:t>Warren Scott   </a:t>
            </a:r>
            <a:r>
              <a:rPr lang="en-US" sz="6000" dirty="0" smtClean="0"/>
              <a:t>     </a:t>
            </a:r>
            <a:r>
              <a:rPr lang="en-US" sz="8800" dirty="0" smtClean="0"/>
              <a:t> </a:t>
            </a:r>
            <a:r>
              <a:rPr lang="en-US" sz="6000" dirty="0" smtClean="0"/>
              <a:t>           </a:t>
            </a:r>
            <a:r>
              <a:rPr lang="en-US" sz="6000" dirty="0"/>
              <a:t>Warren </a:t>
            </a:r>
            <a:r>
              <a:rPr lang="en-US" sz="6000" dirty="0" smtClean="0"/>
              <a:t>Powell</a:t>
            </a:r>
          </a:p>
          <a:p>
            <a:r>
              <a:rPr lang="en-US" sz="3600" dirty="0"/>
              <a:t>	</a:t>
            </a:r>
            <a:r>
              <a:rPr lang="en-US" sz="3600" dirty="0" smtClean="0"/>
              <a:t>	                                </a:t>
            </a:r>
            <a:r>
              <a:rPr lang="en-US" sz="3600" dirty="0" smtClean="0">
                <a:hlinkClick r:id="rId2"/>
              </a:rPr>
              <a:t>wscott@princeton.edu</a:t>
            </a:r>
            <a:r>
              <a:rPr lang="en-US" sz="3600" dirty="0" smtClean="0"/>
              <a:t>                                </a:t>
            </a:r>
            <a:r>
              <a:rPr lang="en-US" sz="3600" dirty="0" smtClean="0">
                <a:hlinkClick r:id="rId3"/>
              </a:rPr>
              <a:t>powell@princeton.edu</a:t>
            </a:r>
            <a:r>
              <a:rPr lang="en-US" sz="3600" dirty="0" smtClean="0"/>
              <a:t> </a:t>
            </a:r>
            <a:endParaRPr lang="en-US" sz="3600" dirty="0"/>
          </a:p>
        </p:txBody>
      </p:sp>
      <p:sp>
        <p:nvSpPr>
          <p:cNvPr id="6" name="TextBox 5"/>
          <p:cNvSpPr txBox="1"/>
          <p:nvPr/>
        </p:nvSpPr>
        <p:spPr>
          <a:xfrm>
            <a:off x="19812000" y="25755600"/>
            <a:ext cx="3581400" cy="261606"/>
          </a:xfrm>
          <a:prstGeom prst="rect">
            <a:avLst/>
          </a:prstGeom>
          <a:noFill/>
        </p:spPr>
        <p:txBody>
          <a:bodyPr wrap="square" lIns="76197" tIns="38098" rIns="76197" bIns="38098" rtlCol="0">
            <a:spAutoFit/>
          </a:bodyPr>
          <a:lstStyle/>
          <a:p>
            <a:r>
              <a:rPr lang="en-US" sz="1200" dirty="0"/>
              <a:t>Source:  http://www.mta.info/nyct/maps/submap.htm</a:t>
            </a:r>
          </a:p>
        </p:txBody>
      </p:sp>
      <p:sp>
        <p:nvSpPr>
          <p:cNvPr id="7" name="TextBox 6"/>
          <p:cNvSpPr txBox="1"/>
          <p:nvPr/>
        </p:nvSpPr>
        <p:spPr>
          <a:xfrm>
            <a:off x="12801600" y="14706600"/>
            <a:ext cx="11277600" cy="2292931"/>
          </a:xfrm>
          <a:prstGeom prst="rect">
            <a:avLst/>
          </a:prstGeom>
          <a:noFill/>
        </p:spPr>
        <p:txBody>
          <a:bodyPr wrap="square" lIns="76197" tIns="38098" rIns="76197" bIns="38098" rtlCol="0">
            <a:spAutoFit/>
          </a:bodyPr>
          <a:lstStyle/>
          <a:p>
            <a:r>
              <a:rPr lang="en-US" b="1" dirty="0" smtClean="0">
                <a:solidFill>
                  <a:srgbClr val="FF6600"/>
                </a:solidFill>
              </a:rPr>
              <a:t>Finding an Outbreak in Manhattan</a:t>
            </a:r>
            <a:endParaRPr lang="en-US" b="1" dirty="0">
              <a:solidFill>
                <a:srgbClr val="FF6600"/>
              </a:solidFill>
            </a:endParaRPr>
          </a:p>
        </p:txBody>
      </p:sp>
      <p:sp>
        <p:nvSpPr>
          <p:cNvPr id="8" name="TextBox 7"/>
          <p:cNvSpPr txBox="1"/>
          <p:nvPr/>
        </p:nvSpPr>
        <p:spPr>
          <a:xfrm>
            <a:off x="20421600" y="19471217"/>
            <a:ext cx="2667000" cy="569383"/>
          </a:xfrm>
          <a:prstGeom prst="rect">
            <a:avLst/>
          </a:prstGeom>
          <a:noFill/>
        </p:spPr>
        <p:txBody>
          <a:bodyPr wrap="square" lIns="76197" tIns="38098" rIns="76197" bIns="38098" rtlCol="0">
            <a:spAutoFit/>
          </a:bodyPr>
          <a:lstStyle/>
          <a:p>
            <a:r>
              <a:rPr lang="en-US" sz="3200" dirty="0"/>
              <a:t>Manhattan</a:t>
            </a:r>
          </a:p>
        </p:txBody>
      </p:sp>
      <p:sp>
        <p:nvSpPr>
          <p:cNvPr id="9" name="TextBox 8"/>
          <p:cNvSpPr txBox="1"/>
          <p:nvPr/>
        </p:nvSpPr>
        <p:spPr>
          <a:xfrm>
            <a:off x="762000" y="4267200"/>
            <a:ext cx="12001500" cy="1179810"/>
          </a:xfrm>
          <a:prstGeom prst="rect">
            <a:avLst/>
          </a:prstGeom>
          <a:noFill/>
        </p:spPr>
        <p:txBody>
          <a:bodyPr wrap="square" lIns="76197" tIns="38098" rIns="76197" bIns="38098" rtlCol="0">
            <a:spAutoFit/>
          </a:bodyPr>
          <a:lstStyle/>
          <a:p>
            <a:r>
              <a:rPr lang="en-US" b="1" dirty="0" smtClean="0">
                <a:solidFill>
                  <a:srgbClr val="FF6600"/>
                </a:solidFill>
              </a:rPr>
              <a:t>Introduction</a:t>
            </a:r>
            <a:endParaRPr lang="en-US" b="1" dirty="0">
              <a:solidFill>
                <a:srgbClr val="FF6600"/>
              </a:solidFill>
            </a:endParaRPr>
          </a:p>
        </p:txBody>
      </p:sp>
      <p:sp>
        <p:nvSpPr>
          <p:cNvPr id="10" name="TextBox 9"/>
          <p:cNvSpPr txBox="1"/>
          <p:nvPr/>
        </p:nvSpPr>
        <p:spPr>
          <a:xfrm>
            <a:off x="762000" y="5791200"/>
            <a:ext cx="10731500" cy="5016754"/>
          </a:xfrm>
          <a:prstGeom prst="rect">
            <a:avLst/>
          </a:prstGeom>
          <a:noFill/>
        </p:spPr>
        <p:txBody>
          <a:bodyPr wrap="square" lIns="76197" tIns="38098" rIns="76197" bIns="38098" rtlCol="0">
            <a:spAutoFit/>
          </a:bodyPr>
          <a:lstStyle/>
          <a:p>
            <a:r>
              <a:rPr lang="en-US" sz="3200" dirty="0"/>
              <a:t>We describe an optimal learning policy to sequentially decide on locations of a city to test for an outbreak of a particular disease.  We use Gaussian process regression to model the level of the disease throughout the city, and then use the correlated knowledge gradient, which implicitly uses exploration versus exploitation concepts, to choose where to test next.  The correlated knowledge gradient policy is a general framework that can be used to find the maximum of an expensive function with noisy observations.  </a:t>
            </a:r>
          </a:p>
          <a:p>
            <a:endParaRPr lang="en-US" sz="3300" dirty="0"/>
          </a:p>
        </p:txBody>
      </p:sp>
      <p:sp>
        <p:nvSpPr>
          <p:cNvPr id="11" name="TextBox 10"/>
          <p:cNvSpPr txBox="1"/>
          <p:nvPr/>
        </p:nvSpPr>
        <p:spPr>
          <a:xfrm>
            <a:off x="762000" y="10744200"/>
            <a:ext cx="10541000" cy="1179810"/>
          </a:xfrm>
          <a:prstGeom prst="rect">
            <a:avLst/>
          </a:prstGeom>
          <a:noFill/>
        </p:spPr>
        <p:txBody>
          <a:bodyPr wrap="square" lIns="76197" tIns="38098" rIns="76197" bIns="38098" rtlCol="0">
            <a:spAutoFit/>
          </a:bodyPr>
          <a:lstStyle/>
          <a:p>
            <a:r>
              <a:rPr lang="en-US" b="1" dirty="0" smtClean="0">
                <a:solidFill>
                  <a:srgbClr val="FF6600"/>
                </a:solidFill>
              </a:rPr>
              <a:t>Modeling the Disease Level</a:t>
            </a:r>
            <a:endParaRPr lang="en-US" b="1" dirty="0">
              <a:solidFill>
                <a:srgbClr val="FF6600"/>
              </a:solidFill>
            </a:endParaRPr>
          </a:p>
        </p:txBody>
      </p:sp>
      <p:sp>
        <p:nvSpPr>
          <p:cNvPr id="12" name="TextBox 11"/>
          <p:cNvSpPr txBox="1"/>
          <p:nvPr/>
        </p:nvSpPr>
        <p:spPr>
          <a:xfrm>
            <a:off x="12801600" y="4114800"/>
            <a:ext cx="10858500" cy="2282676"/>
          </a:xfrm>
          <a:prstGeom prst="rect">
            <a:avLst/>
          </a:prstGeom>
          <a:noFill/>
        </p:spPr>
        <p:txBody>
          <a:bodyPr wrap="square" lIns="76197" tIns="38098" rIns="76197" bIns="38098" rtlCol="0">
            <a:spAutoFit/>
          </a:bodyPr>
          <a:lstStyle/>
          <a:p>
            <a:r>
              <a:rPr lang="en-US" b="1" dirty="0" smtClean="0">
                <a:solidFill>
                  <a:srgbClr val="FF6600"/>
                </a:solidFill>
              </a:rPr>
              <a:t>Approximate Knowledge Gradient Policy</a:t>
            </a:r>
            <a:endParaRPr lang="en-US" b="1" dirty="0">
              <a:solidFill>
                <a:srgbClr val="FF6600"/>
              </a:solidFill>
            </a:endParaRPr>
          </a:p>
        </p:txBody>
      </p:sp>
      <p:sp>
        <p:nvSpPr>
          <p:cNvPr id="14" name="TextBox 13"/>
          <p:cNvSpPr txBox="1"/>
          <p:nvPr/>
        </p:nvSpPr>
        <p:spPr>
          <a:xfrm>
            <a:off x="25107900" y="4191000"/>
            <a:ext cx="10858500" cy="1179810"/>
          </a:xfrm>
          <a:prstGeom prst="rect">
            <a:avLst/>
          </a:prstGeom>
          <a:noFill/>
        </p:spPr>
        <p:txBody>
          <a:bodyPr wrap="square" lIns="76197" tIns="38098" rIns="76197" bIns="38098" rtlCol="0">
            <a:spAutoFit/>
          </a:bodyPr>
          <a:lstStyle/>
          <a:p>
            <a:r>
              <a:rPr lang="en-US" b="1" dirty="0" smtClean="0">
                <a:solidFill>
                  <a:srgbClr val="FF6600"/>
                </a:solidFill>
              </a:rPr>
              <a:t>Simulation of Policy</a:t>
            </a:r>
            <a:endParaRPr lang="en-US" b="1" dirty="0">
              <a:solidFill>
                <a:srgbClr val="FF6600"/>
              </a:solidFill>
            </a:endParaRPr>
          </a:p>
        </p:txBody>
      </p:sp>
      <p:sp>
        <p:nvSpPr>
          <p:cNvPr id="16" name="TextBox 15"/>
          <p:cNvSpPr txBox="1"/>
          <p:nvPr/>
        </p:nvSpPr>
        <p:spPr>
          <a:xfrm>
            <a:off x="12801600" y="6400800"/>
            <a:ext cx="10972800" cy="3031595"/>
          </a:xfrm>
          <a:prstGeom prst="rect">
            <a:avLst/>
          </a:prstGeom>
          <a:noFill/>
        </p:spPr>
        <p:txBody>
          <a:bodyPr wrap="square" lIns="76197" tIns="38098" rIns="76197" bIns="38098" rtlCol="0">
            <a:spAutoFit/>
          </a:bodyPr>
          <a:lstStyle/>
          <a:p>
            <a:r>
              <a:rPr lang="en-US" sz="3200" dirty="0" smtClean="0"/>
              <a:t>We next summarize how we sequentially choose where to test the level of the disease in order to find high levels of the disease quickly.  The</a:t>
            </a:r>
            <a:r>
              <a:rPr lang="en-US" sz="3200" dirty="0"/>
              <a:t> </a:t>
            </a:r>
            <a:r>
              <a:rPr lang="en-US" sz="3200" dirty="0" smtClean="0"/>
              <a:t>knowledge gradient </a:t>
            </a:r>
            <a:r>
              <a:rPr lang="en-US" sz="3200" dirty="0"/>
              <a:t>policy as described in Frazier et al. (2007) for </a:t>
            </a:r>
            <a:r>
              <a:rPr lang="en-US" sz="3200" dirty="0" smtClean="0"/>
              <a:t>a discrete decision space, </a:t>
            </a:r>
            <a:r>
              <a:rPr lang="en-US" sz="3200" dirty="0" smtClean="0">
                <a:latin typeface="Pristina" pitchFamily="66" charset="0"/>
              </a:rPr>
              <a:t>X,</a:t>
            </a:r>
            <a:r>
              <a:rPr lang="en-US" sz="3200" dirty="0" smtClean="0"/>
              <a:t> </a:t>
            </a:r>
            <a:r>
              <a:rPr lang="en-US" sz="3200" dirty="0"/>
              <a:t>is the policy </a:t>
            </a:r>
            <a:r>
              <a:rPr lang="en-US" sz="3200" dirty="0" smtClean="0"/>
              <a:t>which chooses </a:t>
            </a:r>
            <a:r>
              <a:rPr lang="en-US" sz="3200" dirty="0"/>
              <a:t>the next sampling decision by maximizing the expected incremental value of a </a:t>
            </a:r>
            <a:r>
              <a:rPr lang="en-US" sz="3200" dirty="0" smtClean="0"/>
              <a:t>measurement,</a:t>
            </a:r>
            <a:endParaRPr lang="en-US" sz="3200" dirty="0"/>
          </a:p>
        </p:txBody>
      </p:sp>
      <p:sp>
        <p:nvSpPr>
          <p:cNvPr id="17" name="TextBox 16"/>
          <p:cNvSpPr txBox="1"/>
          <p:nvPr/>
        </p:nvSpPr>
        <p:spPr>
          <a:xfrm>
            <a:off x="838200" y="12268200"/>
            <a:ext cx="10477500" cy="569383"/>
          </a:xfrm>
          <a:prstGeom prst="rect">
            <a:avLst/>
          </a:prstGeom>
          <a:noFill/>
        </p:spPr>
        <p:txBody>
          <a:bodyPr wrap="square" lIns="76197" tIns="38098" rIns="76197" bIns="38098" rtlCol="0">
            <a:spAutoFit/>
          </a:bodyPr>
          <a:lstStyle/>
          <a:p>
            <a:r>
              <a:rPr lang="en-US" sz="3200" dirty="0"/>
              <a:t>We </a:t>
            </a:r>
            <a:r>
              <a:rPr lang="en-US" sz="3200" dirty="0" smtClean="0"/>
              <a:t>consider the following optimization problem</a:t>
            </a:r>
            <a:endParaRPr lang="en-US" sz="3200" dirty="0"/>
          </a:p>
        </p:txBody>
      </p:sp>
      <p:sp>
        <p:nvSpPr>
          <p:cNvPr id="11266" name="Rectangle 2"/>
          <p:cNvSpPr>
            <a:spLocks noChangeArrowheads="1"/>
          </p:cNvSpPr>
          <p:nvPr/>
        </p:nvSpPr>
        <p:spPr bwMode="auto">
          <a:xfrm>
            <a:off x="0" y="0"/>
            <a:ext cx="153947" cy="1184936"/>
          </a:xfrm>
          <a:prstGeom prst="rect">
            <a:avLst/>
          </a:prstGeom>
          <a:noFill/>
          <a:ln w="9525">
            <a:noFill/>
            <a:miter lim="800000"/>
            <a:headEnd/>
            <a:tailEnd/>
          </a:ln>
          <a:effectLst/>
        </p:spPr>
        <p:txBody>
          <a:bodyPr vert="horz" wrap="none" lIns="76197" tIns="38098" rIns="76197" bIns="38098" numCol="1" anchor="ctr" anchorCtr="0" compatLnSpc="1">
            <a:prstTxWarp prst="textNoShape">
              <a:avLst/>
            </a:prstTxWarp>
            <a:spAutoFit/>
          </a:bodyPr>
          <a:lstStyle/>
          <a:p>
            <a:endParaRPr lang="en-US"/>
          </a:p>
        </p:txBody>
      </p:sp>
      <p:pic>
        <p:nvPicPr>
          <p:cNvPr id="1126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81000"/>
            <a:ext cx="214313" cy="158750"/>
          </a:xfrm>
          <a:prstGeom prst="rect">
            <a:avLst/>
          </a:prstGeom>
          <a:noFill/>
        </p:spPr>
      </p:pic>
      <p:sp>
        <p:nvSpPr>
          <p:cNvPr id="11268" name="Rectangle 4"/>
          <p:cNvSpPr>
            <a:spLocks noChangeArrowheads="1"/>
          </p:cNvSpPr>
          <p:nvPr/>
        </p:nvSpPr>
        <p:spPr bwMode="auto">
          <a:xfrm>
            <a:off x="0" y="0"/>
            <a:ext cx="153947" cy="1184936"/>
          </a:xfrm>
          <a:prstGeom prst="rect">
            <a:avLst/>
          </a:prstGeom>
          <a:noFill/>
          <a:ln w="9525">
            <a:noFill/>
            <a:miter lim="800000"/>
            <a:headEnd/>
            <a:tailEnd/>
          </a:ln>
          <a:effectLst/>
        </p:spPr>
        <p:txBody>
          <a:bodyPr vert="horz" wrap="none" lIns="76197" tIns="38098" rIns="76197" bIns="38098" numCol="1" anchor="ctr" anchorCtr="0" compatLnSpc="1">
            <a:prstTxWarp prst="textNoShape">
              <a:avLst/>
            </a:prstTxWarp>
            <a:spAutoFit/>
          </a:bodyPr>
          <a:lstStyle/>
          <a:p>
            <a:endParaRPr lang="en-US"/>
          </a:p>
        </p:txBody>
      </p:sp>
      <p:pic>
        <p:nvPicPr>
          <p:cNvPr id="1126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81000"/>
            <a:ext cx="214313" cy="158750"/>
          </a:xfrm>
          <a:prstGeom prst="rect">
            <a:avLst/>
          </a:prstGeom>
          <a:noFill/>
        </p:spPr>
      </p:pic>
      <p:sp>
        <p:nvSpPr>
          <p:cNvPr id="11270" name="Rectangle 6"/>
          <p:cNvSpPr>
            <a:spLocks noChangeArrowheads="1"/>
          </p:cNvSpPr>
          <p:nvPr/>
        </p:nvSpPr>
        <p:spPr bwMode="auto">
          <a:xfrm>
            <a:off x="0" y="0"/>
            <a:ext cx="153947" cy="1184936"/>
          </a:xfrm>
          <a:prstGeom prst="rect">
            <a:avLst/>
          </a:prstGeom>
          <a:noFill/>
          <a:ln w="9525">
            <a:noFill/>
            <a:miter lim="800000"/>
            <a:headEnd/>
            <a:tailEnd/>
          </a:ln>
          <a:effectLst/>
        </p:spPr>
        <p:txBody>
          <a:bodyPr vert="horz" wrap="none" lIns="76197" tIns="38098" rIns="76197" bIns="38098" numCol="1" anchor="ctr" anchorCtr="0" compatLnSpc="1">
            <a:prstTxWarp prst="textNoShape">
              <a:avLst/>
            </a:prstTxWarp>
            <a:spAutoFit/>
          </a:bodyPr>
          <a:lstStyle/>
          <a:p>
            <a:endParaRPr lang="en-US"/>
          </a:p>
        </p:txBody>
      </p:sp>
      <p:pic>
        <p:nvPicPr>
          <p:cNvPr id="1126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81000"/>
            <a:ext cx="214313" cy="158750"/>
          </a:xfrm>
          <a:prstGeom prst="rect">
            <a:avLst/>
          </a:prstGeom>
          <a:noFill/>
        </p:spPr>
      </p:pic>
      <p:pic>
        <p:nvPicPr>
          <p:cNvPr id="30" name="Picture 29" descr="akg.jpg"/>
          <p:cNvPicPr>
            <a:picLocks noChangeAspect="1"/>
          </p:cNvPicPr>
          <p:nvPr/>
        </p:nvPicPr>
        <p:blipFill>
          <a:blip r:embed="rId5"/>
          <a:stretch>
            <a:fillRect/>
          </a:stretch>
        </p:blipFill>
        <p:spPr>
          <a:xfrm>
            <a:off x="12877800" y="11582400"/>
            <a:ext cx="10772775" cy="1025546"/>
          </a:xfrm>
          <a:prstGeom prst="rect">
            <a:avLst/>
          </a:prstGeom>
        </p:spPr>
      </p:pic>
      <p:pic>
        <p:nvPicPr>
          <p:cNvPr id="31" name="Picture 30" descr="akgPolicy.jpg"/>
          <p:cNvPicPr>
            <a:picLocks noChangeAspect="1"/>
          </p:cNvPicPr>
          <p:nvPr/>
        </p:nvPicPr>
        <p:blipFill>
          <a:blip r:embed="rId6"/>
          <a:stretch>
            <a:fillRect/>
          </a:stretch>
        </p:blipFill>
        <p:spPr>
          <a:xfrm>
            <a:off x="15468600" y="13792200"/>
            <a:ext cx="4419600" cy="747276"/>
          </a:xfrm>
          <a:prstGeom prst="rect">
            <a:avLst/>
          </a:prstGeom>
        </p:spPr>
      </p:pic>
      <p:pic>
        <p:nvPicPr>
          <p:cNvPr id="32" name="Picture 31" descr="argmaxtheta.jpg"/>
          <p:cNvPicPr>
            <a:picLocks noChangeAspect="1"/>
          </p:cNvPicPr>
          <p:nvPr/>
        </p:nvPicPr>
        <p:blipFill>
          <a:blip r:embed="rId7"/>
          <a:stretch>
            <a:fillRect/>
          </a:stretch>
        </p:blipFill>
        <p:spPr>
          <a:xfrm>
            <a:off x="3962400" y="12954000"/>
            <a:ext cx="2819401" cy="798006"/>
          </a:xfrm>
          <a:prstGeom prst="rect">
            <a:avLst/>
          </a:prstGeom>
        </p:spPr>
      </p:pic>
      <p:pic>
        <p:nvPicPr>
          <p:cNvPr id="33" name="Picture 32" descr="burnt_logo.jpg"/>
          <p:cNvPicPr>
            <a:picLocks noChangeAspect="1"/>
          </p:cNvPicPr>
          <p:nvPr/>
        </p:nvPicPr>
        <p:blipFill>
          <a:blip r:embed="rId8"/>
          <a:stretch>
            <a:fillRect/>
          </a:stretch>
        </p:blipFill>
        <p:spPr>
          <a:xfrm>
            <a:off x="4114800" y="26441400"/>
            <a:ext cx="2657475" cy="710794"/>
          </a:xfrm>
          <a:prstGeom prst="rect">
            <a:avLst/>
          </a:prstGeom>
        </p:spPr>
      </p:pic>
      <p:pic>
        <p:nvPicPr>
          <p:cNvPr id="34" name="Picture 33" descr="gpr.jpg"/>
          <p:cNvPicPr>
            <a:picLocks noChangeAspect="1"/>
          </p:cNvPicPr>
          <p:nvPr/>
        </p:nvPicPr>
        <p:blipFill>
          <a:blip r:embed="rId9"/>
          <a:stretch>
            <a:fillRect/>
          </a:stretch>
        </p:blipFill>
        <p:spPr>
          <a:xfrm>
            <a:off x="1066800" y="24003000"/>
            <a:ext cx="10810875" cy="2001680"/>
          </a:xfrm>
          <a:prstGeom prst="rect">
            <a:avLst/>
          </a:prstGeom>
        </p:spPr>
      </p:pic>
      <p:pic>
        <p:nvPicPr>
          <p:cNvPr id="35" name="Picture 34" descr="mansubway.jpg"/>
          <p:cNvPicPr>
            <a:picLocks noChangeAspect="1"/>
          </p:cNvPicPr>
          <p:nvPr/>
        </p:nvPicPr>
        <p:blipFill>
          <a:blip r:embed="rId10"/>
          <a:srcRect l="10000" t="24902" r="65238" b="34000"/>
          <a:stretch>
            <a:fillRect/>
          </a:stretch>
        </p:blipFill>
        <p:spPr>
          <a:xfrm>
            <a:off x="20116800" y="20193000"/>
            <a:ext cx="2707718" cy="5457092"/>
          </a:xfrm>
          <a:prstGeom prst="rect">
            <a:avLst/>
          </a:prstGeom>
        </p:spPr>
      </p:pic>
      <p:pic>
        <p:nvPicPr>
          <p:cNvPr id="36" name="Picture 35" descr="powercovariance.jpg"/>
          <p:cNvPicPr>
            <a:picLocks noChangeAspect="1"/>
          </p:cNvPicPr>
          <p:nvPr/>
        </p:nvPicPr>
        <p:blipFill>
          <a:blip r:embed="rId11"/>
          <a:stretch>
            <a:fillRect/>
          </a:stretch>
        </p:blipFill>
        <p:spPr>
          <a:xfrm>
            <a:off x="1600200" y="21502593"/>
            <a:ext cx="8458200" cy="747807"/>
          </a:xfrm>
          <a:prstGeom prst="rect">
            <a:avLst/>
          </a:prstGeom>
        </p:spPr>
      </p:pic>
      <p:pic>
        <p:nvPicPr>
          <p:cNvPr id="37" name="Picture 36" descr="princeton_university.jpg"/>
          <p:cNvPicPr>
            <a:picLocks noChangeAspect="1"/>
          </p:cNvPicPr>
          <p:nvPr/>
        </p:nvPicPr>
        <p:blipFill>
          <a:blip r:embed="rId12"/>
          <a:stretch>
            <a:fillRect/>
          </a:stretch>
        </p:blipFill>
        <p:spPr>
          <a:xfrm>
            <a:off x="17373600" y="26441400"/>
            <a:ext cx="2362200" cy="702276"/>
          </a:xfrm>
          <a:prstGeom prst="rect">
            <a:avLst/>
          </a:prstGeom>
        </p:spPr>
      </p:pic>
      <p:pic>
        <p:nvPicPr>
          <p:cNvPr id="38" name="Picture 37" descr="mu10.jpg"/>
          <p:cNvPicPr>
            <a:picLocks noChangeAspect="1"/>
          </p:cNvPicPr>
          <p:nvPr/>
        </p:nvPicPr>
        <p:blipFill>
          <a:blip r:embed="rId13"/>
          <a:stretch>
            <a:fillRect/>
          </a:stretch>
        </p:blipFill>
        <p:spPr>
          <a:xfrm>
            <a:off x="24765000" y="15240000"/>
            <a:ext cx="5657850" cy="6610350"/>
          </a:xfrm>
          <a:prstGeom prst="rect">
            <a:avLst/>
          </a:prstGeom>
        </p:spPr>
      </p:pic>
      <p:pic>
        <p:nvPicPr>
          <p:cNvPr id="39" name="Picture 38" descr="mu6.jpg"/>
          <p:cNvPicPr>
            <a:picLocks noChangeAspect="1"/>
          </p:cNvPicPr>
          <p:nvPr/>
        </p:nvPicPr>
        <p:blipFill>
          <a:blip r:embed="rId14"/>
          <a:stretch>
            <a:fillRect/>
          </a:stretch>
        </p:blipFill>
        <p:spPr>
          <a:xfrm>
            <a:off x="24765000" y="7924800"/>
            <a:ext cx="5657850" cy="6610350"/>
          </a:xfrm>
          <a:prstGeom prst="rect">
            <a:avLst/>
          </a:prstGeom>
        </p:spPr>
      </p:pic>
      <p:pic>
        <p:nvPicPr>
          <p:cNvPr id="40" name="Picture 39" descr="truth.jpg"/>
          <p:cNvPicPr>
            <a:picLocks noChangeAspect="1"/>
          </p:cNvPicPr>
          <p:nvPr/>
        </p:nvPicPr>
        <p:blipFill>
          <a:blip r:embed="rId15"/>
          <a:stretch>
            <a:fillRect/>
          </a:stretch>
        </p:blipFill>
        <p:spPr>
          <a:xfrm>
            <a:off x="12725400" y="19431000"/>
            <a:ext cx="5657850" cy="6610350"/>
          </a:xfrm>
          <a:prstGeom prst="rect">
            <a:avLst/>
          </a:prstGeom>
        </p:spPr>
      </p:pic>
      <p:sp>
        <p:nvSpPr>
          <p:cNvPr id="46" name="TextBox 45"/>
          <p:cNvSpPr txBox="1"/>
          <p:nvPr/>
        </p:nvSpPr>
        <p:spPr>
          <a:xfrm>
            <a:off x="914400" y="13716000"/>
            <a:ext cx="10439400" cy="3539430"/>
          </a:xfrm>
          <a:prstGeom prst="rect">
            <a:avLst/>
          </a:prstGeom>
          <a:noFill/>
        </p:spPr>
        <p:txBody>
          <a:bodyPr wrap="square" rtlCol="0">
            <a:spAutoFit/>
          </a:bodyPr>
          <a:lstStyle/>
          <a:p>
            <a:r>
              <a:rPr lang="en-US" sz="3200" dirty="0" smtClean="0"/>
              <a:t>where </a:t>
            </a:r>
            <a:r>
              <a:rPr lang="en-US" sz="3200" dirty="0" smtClean="0">
                <a:latin typeface="CMITT10" pitchFamily="81" charset="2"/>
              </a:rPr>
              <a:t>x</a:t>
            </a:r>
            <a:r>
              <a:rPr lang="en-US" sz="3200" dirty="0" smtClean="0"/>
              <a:t> is a </a:t>
            </a:r>
            <a:r>
              <a:rPr lang="en-US" sz="3200" dirty="0" smtClean="0">
                <a:latin typeface="CMITT10" pitchFamily="81" charset="2"/>
              </a:rPr>
              <a:t>p</a:t>
            </a:r>
            <a:r>
              <a:rPr lang="en-US" sz="3200" dirty="0" smtClean="0"/>
              <a:t>-dimensional decision vector which represents a physical location,  and </a:t>
            </a:r>
            <a:r>
              <a:rPr lang="el-GR" sz="3200" dirty="0" smtClean="0"/>
              <a:t>θ</a:t>
            </a:r>
            <a:r>
              <a:rPr lang="en-US" sz="3200" dirty="0" smtClean="0"/>
              <a:t>: </a:t>
            </a:r>
            <a:r>
              <a:rPr lang="en-US" sz="3200" dirty="0" err="1" smtClean="0">
                <a:latin typeface="CMITT10" pitchFamily="81" charset="2"/>
              </a:rPr>
              <a:t>R</a:t>
            </a:r>
            <a:r>
              <a:rPr lang="en-US" sz="3200" baseline="30000" dirty="0" err="1" smtClean="0">
                <a:latin typeface="CMITT10" pitchFamily="81" charset="2"/>
              </a:rPr>
              <a:t>p</a:t>
            </a:r>
            <a:r>
              <a:rPr lang="en-US" sz="3200" dirty="0" smtClean="0"/>
              <a:t> → </a:t>
            </a:r>
            <a:r>
              <a:rPr lang="en-US" sz="3200" dirty="0" smtClean="0">
                <a:latin typeface="CMITT10" pitchFamily="81" charset="2"/>
              </a:rPr>
              <a:t>R</a:t>
            </a:r>
            <a:r>
              <a:rPr lang="en-US" sz="3200" dirty="0" smtClean="0"/>
              <a:t> is the function we wish to maximize which gives the level of disease at each location.  Let </a:t>
            </a:r>
            <a:r>
              <a:rPr lang="cy-GB" sz="3200" dirty="0" smtClean="0"/>
              <a:t>ŷ</a:t>
            </a:r>
            <a:r>
              <a:rPr lang="en-US" sz="3200" baseline="30000" dirty="0" smtClean="0"/>
              <a:t>n+1</a:t>
            </a:r>
            <a:r>
              <a:rPr lang="en-US" sz="3200" dirty="0" smtClean="0"/>
              <a:t> be the sample observation of the sampling decision </a:t>
            </a:r>
            <a:r>
              <a:rPr lang="en-US" sz="3200" dirty="0" err="1" smtClean="0">
                <a:latin typeface="CMITT10" pitchFamily="81" charset="2"/>
              </a:rPr>
              <a:t>x</a:t>
            </a:r>
            <a:r>
              <a:rPr lang="en-US" sz="3200" baseline="30000" dirty="0" err="1" smtClean="0"/>
              <a:t>n</a:t>
            </a:r>
            <a:r>
              <a:rPr lang="en-US" sz="3200" dirty="0" smtClean="0"/>
              <a:t>.  Assume </a:t>
            </a:r>
            <a:r>
              <a:rPr lang="cy-GB" sz="3200" dirty="0" smtClean="0"/>
              <a:t>ŷ</a:t>
            </a:r>
            <a:r>
              <a:rPr lang="en-US" sz="3200" baseline="30000" dirty="0" smtClean="0">
                <a:latin typeface="CMITT10" pitchFamily="81" charset="2"/>
              </a:rPr>
              <a:t>n</a:t>
            </a:r>
            <a:r>
              <a:rPr lang="en-US" sz="3200" baseline="30000" dirty="0" smtClean="0"/>
              <a:t>+1</a:t>
            </a:r>
            <a:r>
              <a:rPr lang="en-US" sz="3200" dirty="0" smtClean="0"/>
              <a:t> ~ Normal (</a:t>
            </a:r>
            <a:r>
              <a:rPr lang="el-GR" sz="3200" dirty="0" smtClean="0"/>
              <a:t>θ</a:t>
            </a:r>
            <a:r>
              <a:rPr lang="en-US" sz="3200" dirty="0" smtClean="0"/>
              <a:t>(</a:t>
            </a:r>
            <a:r>
              <a:rPr lang="en-US" sz="3200" dirty="0" err="1" smtClean="0">
                <a:latin typeface="CMITT10" pitchFamily="81" charset="2"/>
              </a:rPr>
              <a:t>x</a:t>
            </a:r>
            <a:r>
              <a:rPr lang="en-US" sz="3200" baseline="30000" dirty="0" err="1" smtClean="0">
                <a:latin typeface="CMITT10" pitchFamily="81" charset="2"/>
              </a:rPr>
              <a:t>n</a:t>
            </a:r>
            <a:r>
              <a:rPr lang="en-US" sz="3200" dirty="0" smtClean="0"/>
              <a:t>), </a:t>
            </a:r>
            <a:r>
              <a:rPr lang="el-GR" sz="3200" dirty="0" smtClean="0"/>
              <a:t>λ</a:t>
            </a:r>
            <a:r>
              <a:rPr lang="en-US" sz="3200" dirty="0" smtClean="0"/>
              <a:t>(</a:t>
            </a:r>
            <a:r>
              <a:rPr lang="en-US" sz="3200" dirty="0" err="1" smtClean="0">
                <a:latin typeface="CMITT10" pitchFamily="81" charset="2"/>
              </a:rPr>
              <a:t>x</a:t>
            </a:r>
            <a:r>
              <a:rPr lang="en-US" sz="3200" baseline="30000" dirty="0" err="1" smtClean="0">
                <a:latin typeface="CMITT10" pitchFamily="81" charset="2"/>
              </a:rPr>
              <a:t>n</a:t>
            </a:r>
            <a:r>
              <a:rPr lang="en-US" sz="3200" dirty="0" smtClean="0"/>
              <a:t>)).  The goal is to sequentially choose </a:t>
            </a:r>
            <a:r>
              <a:rPr lang="en-US" sz="3200" dirty="0" err="1" smtClean="0">
                <a:latin typeface="CMITT10" pitchFamily="81" charset="2"/>
              </a:rPr>
              <a:t>x</a:t>
            </a:r>
            <a:r>
              <a:rPr lang="en-US" sz="3200" baseline="30000" dirty="0" err="1" smtClean="0">
                <a:latin typeface="CMITT10" pitchFamily="81" charset="2"/>
              </a:rPr>
              <a:t>n</a:t>
            </a:r>
            <a:r>
              <a:rPr lang="en-US" sz="3200" dirty="0" smtClean="0"/>
              <a:t> for </a:t>
            </a:r>
            <a:r>
              <a:rPr lang="en-US" sz="3200" dirty="0" smtClean="0">
                <a:latin typeface="CMITT10" pitchFamily="81" charset="2"/>
              </a:rPr>
              <a:t>n</a:t>
            </a:r>
            <a:r>
              <a:rPr lang="en-US" sz="3200" dirty="0" smtClean="0"/>
              <a:t> = 0,1,2,… in order to find the maximum of </a:t>
            </a:r>
            <a:r>
              <a:rPr lang="el-GR" sz="3200" dirty="0" smtClean="0"/>
              <a:t>θ</a:t>
            </a:r>
            <a:r>
              <a:rPr lang="en-US" sz="3200" dirty="0" smtClean="0"/>
              <a:t>() as fast as possible.</a:t>
            </a:r>
            <a:endParaRPr lang="en-US" sz="3200" dirty="0"/>
          </a:p>
        </p:txBody>
      </p:sp>
      <p:sp>
        <p:nvSpPr>
          <p:cNvPr id="47" name="TextBox 46"/>
          <p:cNvSpPr txBox="1"/>
          <p:nvPr/>
        </p:nvSpPr>
        <p:spPr>
          <a:xfrm>
            <a:off x="914400" y="17449800"/>
            <a:ext cx="10591800" cy="4031873"/>
          </a:xfrm>
          <a:prstGeom prst="rect">
            <a:avLst/>
          </a:prstGeom>
          <a:noFill/>
        </p:spPr>
        <p:txBody>
          <a:bodyPr wrap="square" rtlCol="0">
            <a:spAutoFit/>
          </a:bodyPr>
          <a:lstStyle/>
          <a:p>
            <a:r>
              <a:rPr lang="en-US" sz="3200" dirty="0" smtClean="0"/>
              <a:t>Adopting a Bayesian framework, we start with some information about the truth, </a:t>
            </a:r>
            <a:r>
              <a:rPr lang="el-GR" sz="3200" dirty="0" smtClean="0"/>
              <a:t>θ</a:t>
            </a:r>
            <a:r>
              <a:rPr lang="en-US" sz="3200" dirty="0" smtClean="0"/>
              <a:t>.  We treat </a:t>
            </a:r>
            <a:r>
              <a:rPr lang="el-GR" sz="3200" dirty="0" smtClean="0"/>
              <a:t>θ</a:t>
            </a:r>
            <a:r>
              <a:rPr lang="en-US" sz="3200" dirty="0" smtClean="0"/>
              <a:t> as a realization of  a random variable </a:t>
            </a:r>
            <a:r>
              <a:rPr lang="el-GR" sz="3200" b="1" dirty="0" smtClean="0"/>
              <a:t>θ</a:t>
            </a:r>
            <a:r>
              <a:rPr lang="en-US" sz="3200" dirty="0" smtClean="0"/>
              <a:t> and assign a Gaussian process prior density to </a:t>
            </a:r>
            <a:r>
              <a:rPr lang="el-GR" sz="3200" b="1" dirty="0" smtClean="0"/>
              <a:t>θ</a:t>
            </a:r>
            <a:r>
              <a:rPr lang="en-US" sz="3200" dirty="0" smtClean="0"/>
              <a:t>.  The multivariate normal distribution is a conjugate family when the observations come from a normal distribution with known variance.  We define </a:t>
            </a:r>
            <a:r>
              <a:rPr lang="el-GR" sz="3200" dirty="0" smtClean="0"/>
              <a:t>Σ</a:t>
            </a:r>
            <a:r>
              <a:rPr lang="en-US" sz="3200" baseline="30000" dirty="0" smtClean="0">
                <a:latin typeface="CMITT10" pitchFamily="81" charset="2"/>
              </a:rPr>
              <a:t>n</a:t>
            </a:r>
            <a:r>
              <a:rPr lang="en-US" sz="3200" dirty="0" smtClean="0"/>
              <a:t>(</a:t>
            </a:r>
            <a:r>
              <a:rPr lang="en-US" sz="3200" dirty="0" smtClean="0">
                <a:latin typeface="CMITT10" pitchFamily="81" charset="2"/>
              </a:rPr>
              <a:t>u</a:t>
            </a:r>
            <a:r>
              <a:rPr lang="en-US" sz="3200" baseline="30000" dirty="0" smtClean="0"/>
              <a:t>1</a:t>
            </a:r>
            <a:r>
              <a:rPr lang="en-US" sz="3200" dirty="0" smtClean="0"/>
              <a:t>,</a:t>
            </a:r>
            <a:r>
              <a:rPr lang="en-US" sz="3200" dirty="0" smtClean="0">
                <a:latin typeface="CMITT10" pitchFamily="81" charset="2"/>
              </a:rPr>
              <a:t>u</a:t>
            </a:r>
            <a:r>
              <a:rPr lang="en-US" sz="3200" baseline="30000" dirty="0" smtClean="0"/>
              <a:t>2</a:t>
            </a:r>
            <a:r>
              <a:rPr lang="en-US" sz="3200" dirty="0" smtClean="0"/>
              <a:t>) = </a:t>
            </a:r>
            <a:r>
              <a:rPr lang="en-US" sz="3200" dirty="0" err="1" smtClean="0"/>
              <a:t>Cov</a:t>
            </a:r>
            <a:r>
              <a:rPr lang="en-US" sz="3200" dirty="0" smtClean="0"/>
              <a:t>[</a:t>
            </a:r>
            <a:r>
              <a:rPr lang="el-GR" sz="3200" b="1" dirty="0" smtClean="0"/>
              <a:t>θ</a:t>
            </a:r>
            <a:r>
              <a:rPr lang="en-US" sz="3200" dirty="0" smtClean="0"/>
              <a:t>(</a:t>
            </a:r>
            <a:r>
              <a:rPr lang="en-US" sz="3200" dirty="0" smtClean="0">
                <a:latin typeface="CMITT10" pitchFamily="81" charset="2"/>
              </a:rPr>
              <a:t>u</a:t>
            </a:r>
            <a:r>
              <a:rPr lang="en-US" sz="3200" baseline="30000" dirty="0" smtClean="0"/>
              <a:t>1</a:t>
            </a:r>
            <a:r>
              <a:rPr lang="en-US" sz="3200" dirty="0" smtClean="0"/>
              <a:t>),</a:t>
            </a:r>
            <a:r>
              <a:rPr lang="el-GR" sz="3200" b="1" dirty="0" smtClean="0"/>
              <a:t> θ</a:t>
            </a:r>
            <a:r>
              <a:rPr lang="en-US" sz="3200" dirty="0" smtClean="0"/>
              <a:t>(</a:t>
            </a:r>
            <a:r>
              <a:rPr lang="en-US" sz="3200" dirty="0" smtClean="0">
                <a:latin typeface="CMITT10" pitchFamily="81" charset="2"/>
              </a:rPr>
              <a:t>u</a:t>
            </a:r>
            <a:r>
              <a:rPr lang="en-US" sz="3200" baseline="30000" dirty="0" smtClean="0"/>
              <a:t>2</a:t>
            </a:r>
            <a:r>
              <a:rPr lang="en-US" sz="3200" dirty="0" smtClean="0"/>
              <a:t>) | </a:t>
            </a:r>
            <a:r>
              <a:rPr lang="en-US" sz="3200" dirty="0" smtClean="0">
                <a:latin typeface="Gigi" pitchFamily="82" charset="0"/>
              </a:rPr>
              <a:t>F</a:t>
            </a:r>
            <a:r>
              <a:rPr lang="en-US" sz="3200" baseline="30000" dirty="0" smtClean="0">
                <a:latin typeface="CMITT10" pitchFamily="81" charset="2"/>
              </a:rPr>
              <a:t>n</a:t>
            </a:r>
            <a:r>
              <a:rPr lang="en-US" sz="3200" dirty="0" smtClean="0"/>
              <a:t>]  and </a:t>
            </a:r>
            <a:r>
              <a:rPr lang="el-GR" sz="3200" dirty="0" smtClean="0"/>
              <a:t>μ</a:t>
            </a:r>
            <a:r>
              <a:rPr lang="en-US" sz="3200" baseline="30000" dirty="0" smtClean="0">
                <a:latin typeface="CMITT10" pitchFamily="81" charset="2"/>
              </a:rPr>
              <a:t>n</a:t>
            </a:r>
            <a:r>
              <a:rPr lang="en-US" sz="3200" dirty="0" smtClean="0"/>
              <a:t>(</a:t>
            </a:r>
            <a:r>
              <a:rPr lang="en-US" sz="3200" dirty="0" smtClean="0">
                <a:latin typeface="CMITT10" pitchFamily="81" charset="2"/>
              </a:rPr>
              <a:t>u</a:t>
            </a:r>
            <a:r>
              <a:rPr lang="en-US" sz="3200" dirty="0" smtClean="0"/>
              <a:t>) = </a:t>
            </a:r>
            <a:r>
              <a:rPr lang="en-US" sz="3200" dirty="0" smtClean="0">
                <a:latin typeface="CMITT10" pitchFamily="81" charset="2"/>
              </a:rPr>
              <a:t>E</a:t>
            </a:r>
            <a:r>
              <a:rPr lang="en-US" sz="3200" dirty="0" smtClean="0"/>
              <a:t>[</a:t>
            </a:r>
            <a:r>
              <a:rPr lang="el-GR" sz="3200" b="1" dirty="0" smtClean="0"/>
              <a:t>θ</a:t>
            </a:r>
            <a:r>
              <a:rPr lang="en-US" sz="3200" dirty="0" smtClean="0"/>
              <a:t>(</a:t>
            </a:r>
            <a:r>
              <a:rPr lang="en-US" sz="3200" dirty="0" smtClean="0">
                <a:latin typeface="CMITT10" pitchFamily="81" charset="2"/>
              </a:rPr>
              <a:t>u</a:t>
            </a:r>
            <a:r>
              <a:rPr lang="en-US" sz="3200" dirty="0" smtClean="0"/>
              <a:t>) | </a:t>
            </a:r>
            <a:r>
              <a:rPr lang="en-US" sz="3200" dirty="0" smtClean="0">
                <a:latin typeface="Gigi" pitchFamily="82" charset="0"/>
              </a:rPr>
              <a:t>F</a:t>
            </a:r>
            <a:r>
              <a:rPr lang="en-US" sz="3200" baseline="30000" dirty="0" smtClean="0">
                <a:latin typeface="CMITT10" pitchFamily="81" charset="2"/>
              </a:rPr>
              <a:t>n</a:t>
            </a:r>
            <a:r>
              <a:rPr lang="en-US" sz="3200" dirty="0" smtClean="0"/>
              <a:t>].  We use the squared exponential covariance function for our Gaussian process prior, </a:t>
            </a:r>
            <a:endParaRPr lang="en-US" sz="3200" dirty="0"/>
          </a:p>
        </p:txBody>
      </p:sp>
      <p:sp>
        <p:nvSpPr>
          <p:cNvPr id="48" name="TextBox 47"/>
          <p:cNvSpPr txBox="1"/>
          <p:nvPr/>
        </p:nvSpPr>
        <p:spPr>
          <a:xfrm>
            <a:off x="9906000" y="21564600"/>
            <a:ext cx="228600" cy="584775"/>
          </a:xfrm>
          <a:prstGeom prst="rect">
            <a:avLst/>
          </a:prstGeom>
          <a:noFill/>
        </p:spPr>
        <p:txBody>
          <a:bodyPr wrap="square" rtlCol="0">
            <a:spAutoFit/>
          </a:bodyPr>
          <a:lstStyle/>
          <a:p>
            <a:r>
              <a:rPr lang="en-US" sz="3200" dirty="0" smtClean="0"/>
              <a:t>.</a:t>
            </a:r>
            <a:endParaRPr lang="en-US" sz="3200" dirty="0"/>
          </a:p>
        </p:txBody>
      </p:sp>
      <p:sp>
        <p:nvSpPr>
          <p:cNvPr id="49" name="TextBox 48"/>
          <p:cNvSpPr txBox="1"/>
          <p:nvPr/>
        </p:nvSpPr>
        <p:spPr>
          <a:xfrm>
            <a:off x="914400" y="22326600"/>
            <a:ext cx="10287000" cy="1569660"/>
          </a:xfrm>
          <a:prstGeom prst="rect">
            <a:avLst/>
          </a:prstGeom>
          <a:noFill/>
        </p:spPr>
        <p:txBody>
          <a:bodyPr wrap="square" rtlCol="0">
            <a:spAutoFit/>
          </a:bodyPr>
          <a:lstStyle/>
          <a:p>
            <a:r>
              <a:rPr lang="en-US" sz="3200" dirty="0" smtClean="0"/>
              <a:t>The following equations summarize Gaussian process regression, giving the updated mean and variance of the disease level at some location </a:t>
            </a:r>
            <a:r>
              <a:rPr lang="en-US" sz="3200" dirty="0" smtClean="0">
                <a:latin typeface="CMITT10" pitchFamily="81" charset="2"/>
              </a:rPr>
              <a:t>x</a:t>
            </a:r>
            <a:r>
              <a:rPr lang="en-US" sz="3200" dirty="0" smtClean="0"/>
              <a:t> after </a:t>
            </a:r>
            <a:r>
              <a:rPr lang="en-US" sz="3200" dirty="0" smtClean="0">
                <a:latin typeface="CMITT10" pitchFamily="81" charset="2"/>
              </a:rPr>
              <a:t>n</a:t>
            </a:r>
            <a:r>
              <a:rPr lang="en-US" sz="3200" dirty="0" smtClean="0"/>
              <a:t> observations:</a:t>
            </a:r>
            <a:endParaRPr lang="en-US" sz="3200" dirty="0"/>
          </a:p>
        </p:txBody>
      </p:sp>
      <p:pic>
        <p:nvPicPr>
          <p:cNvPr id="51" name="Picture 50" descr="kg.jpg"/>
          <p:cNvPicPr>
            <a:picLocks noChangeAspect="1"/>
          </p:cNvPicPr>
          <p:nvPr/>
        </p:nvPicPr>
        <p:blipFill>
          <a:blip r:embed="rId16"/>
          <a:stretch>
            <a:fillRect/>
          </a:stretch>
        </p:blipFill>
        <p:spPr>
          <a:xfrm>
            <a:off x="12954000" y="9448800"/>
            <a:ext cx="9448799" cy="1046317"/>
          </a:xfrm>
          <a:prstGeom prst="rect">
            <a:avLst/>
          </a:prstGeom>
        </p:spPr>
      </p:pic>
      <p:sp>
        <p:nvSpPr>
          <p:cNvPr id="52" name="TextBox 51"/>
          <p:cNvSpPr txBox="1"/>
          <p:nvPr/>
        </p:nvSpPr>
        <p:spPr>
          <a:xfrm>
            <a:off x="12801600" y="10591800"/>
            <a:ext cx="11125200" cy="1077218"/>
          </a:xfrm>
          <a:prstGeom prst="rect">
            <a:avLst/>
          </a:prstGeom>
          <a:noFill/>
        </p:spPr>
        <p:txBody>
          <a:bodyPr wrap="square" rtlCol="0">
            <a:spAutoFit/>
          </a:bodyPr>
          <a:lstStyle/>
          <a:p>
            <a:r>
              <a:rPr lang="en-US" sz="3200" dirty="0" smtClean="0"/>
              <a:t>We define the following approximation of the knowledge gradient which can easily be computed even when </a:t>
            </a:r>
            <a:r>
              <a:rPr lang="en-US" sz="3200" dirty="0" smtClean="0">
                <a:latin typeface="Pristina" pitchFamily="66" charset="0"/>
              </a:rPr>
              <a:t>X</a:t>
            </a:r>
            <a:r>
              <a:rPr lang="en-US" sz="3200" dirty="0" smtClean="0"/>
              <a:t> is continuous,</a:t>
            </a:r>
            <a:endParaRPr lang="en-US" sz="3200" dirty="0"/>
          </a:p>
        </p:txBody>
      </p:sp>
      <p:sp>
        <p:nvSpPr>
          <p:cNvPr id="53" name="TextBox 52"/>
          <p:cNvSpPr txBox="1"/>
          <p:nvPr/>
        </p:nvSpPr>
        <p:spPr>
          <a:xfrm>
            <a:off x="12801600" y="12562582"/>
            <a:ext cx="10820400" cy="1077218"/>
          </a:xfrm>
          <a:prstGeom prst="rect">
            <a:avLst/>
          </a:prstGeom>
          <a:noFill/>
        </p:spPr>
        <p:txBody>
          <a:bodyPr wrap="square" rtlCol="0">
            <a:spAutoFit/>
          </a:bodyPr>
          <a:lstStyle/>
          <a:p>
            <a:r>
              <a:rPr lang="en-US" sz="3200" dirty="0" smtClean="0"/>
              <a:t>At each iteration we choose our sampling decision by maximizing the approximate knowledge gradient.</a:t>
            </a:r>
            <a:endParaRPr lang="en-US" sz="3200" dirty="0"/>
          </a:p>
        </p:txBody>
      </p:sp>
      <p:sp>
        <p:nvSpPr>
          <p:cNvPr id="54" name="TextBox 53"/>
          <p:cNvSpPr txBox="1"/>
          <p:nvPr/>
        </p:nvSpPr>
        <p:spPr>
          <a:xfrm>
            <a:off x="12801600" y="16992600"/>
            <a:ext cx="10972800" cy="2554545"/>
          </a:xfrm>
          <a:prstGeom prst="rect">
            <a:avLst/>
          </a:prstGeom>
          <a:noFill/>
        </p:spPr>
        <p:txBody>
          <a:bodyPr wrap="square" rtlCol="0">
            <a:spAutoFit/>
          </a:bodyPr>
          <a:lstStyle/>
          <a:p>
            <a:r>
              <a:rPr lang="en-US" sz="3200" dirty="0" smtClean="0"/>
              <a:t>We generate the true level of the disease across the city in the figure below.  We start by knowing nothing and are then able to sequentially choose locations to test for the disease.  When we sample a location we receive a noisy observation of the true disease level.</a:t>
            </a:r>
            <a:endParaRPr lang="en-US" sz="3200" dirty="0"/>
          </a:p>
        </p:txBody>
      </p:sp>
      <p:sp>
        <p:nvSpPr>
          <p:cNvPr id="55" name="TextBox 54"/>
          <p:cNvSpPr txBox="1"/>
          <p:nvPr/>
        </p:nvSpPr>
        <p:spPr>
          <a:xfrm>
            <a:off x="13487400" y="19496782"/>
            <a:ext cx="5105400" cy="1077218"/>
          </a:xfrm>
          <a:prstGeom prst="rect">
            <a:avLst/>
          </a:prstGeom>
          <a:noFill/>
        </p:spPr>
        <p:txBody>
          <a:bodyPr wrap="square" rtlCol="0">
            <a:spAutoFit/>
          </a:bodyPr>
          <a:lstStyle/>
          <a:p>
            <a:r>
              <a:rPr lang="en-US" sz="3200" dirty="0" smtClean="0"/>
              <a:t>Unknown True </a:t>
            </a:r>
            <a:r>
              <a:rPr lang="en-US" sz="3200" dirty="0"/>
              <a:t>L</a:t>
            </a:r>
            <a:r>
              <a:rPr lang="en-US" sz="3200" dirty="0" smtClean="0"/>
              <a:t>evel of the Disease across </a:t>
            </a:r>
            <a:r>
              <a:rPr lang="en-US" sz="3200" dirty="0"/>
              <a:t>M</a:t>
            </a:r>
            <a:r>
              <a:rPr lang="en-US" sz="3200" dirty="0" smtClean="0"/>
              <a:t>anhattan.</a:t>
            </a:r>
            <a:endParaRPr lang="en-US" sz="3200" dirty="0"/>
          </a:p>
        </p:txBody>
      </p:sp>
      <p:pic>
        <p:nvPicPr>
          <p:cNvPr id="56" name="Picture 55" descr="akg6.jpg"/>
          <p:cNvPicPr>
            <a:picLocks noChangeAspect="1"/>
          </p:cNvPicPr>
          <p:nvPr/>
        </p:nvPicPr>
        <p:blipFill>
          <a:blip r:embed="rId17"/>
          <a:stretch>
            <a:fillRect/>
          </a:stretch>
        </p:blipFill>
        <p:spPr>
          <a:xfrm>
            <a:off x="30480000" y="7924800"/>
            <a:ext cx="5648325" cy="6629400"/>
          </a:xfrm>
          <a:prstGeom prst="rect">
            <a:avLst/>
          </a:prstGeom>
        </p:spPr>
      </p:pic>
      <p:pic>
        <p:nvPicPr>
          <p:cNvPr id="57" name="Picture 56" descr="akg10.jpg"/>
          <p:cNvPicPr>
            <a:picLocks noChangeAspect="1"/>
          </p:cNvPicPr>
          <p:nvPr/>
        </p:nvPicPr>
        <p:blipFill>
          <a:blip r:embed="rId18"/>
          <a:stretch>
            <a:fillRect/>
          </a:stretch>
        </p:blipFill>
        <p:spPr>
          <a:xfrm>
            <a:off x="30480000" y="15240000"/>
            <a:ext cx="5648325" cy="6629400"/>
          </a:xfrm>
          <a:prstGeom prst="rect">
            <a:avLst/>
          </a:prstGeom>
        </p:spPr>
      </p:pic>
      <p:sp>
        <p:nvSpPr>
          <p:cNvPr id="58" name="TextBox 57"/>
          <p:cNvSpPr txBox="1"/>
          <p:nvPr/>
        </p:nvSpPr>
        <p:spPr>
          <a:xfrm>
            <a:off x="25069800" y="5638800"/>
            <a:ext cx="10744200" cy="2554545"/>
          </a:xfrm>
          <a:prstGeom prst="rect">
            <a:avLst/>
          </a:prstGeom>
          <a:noFill/>
        </p:spPr>
        <p:txBody>
          <a:bodyPr wrap="square" rtlCol="0">
            <a:spAutoFit/>
          </a:bodyPr>
          <a:lstStyle/>
          <a:p>
            <a:r>
              <a:rPr lang="en-US" sz="3200" dirty="0" smtClean="0"/>
              <a:t>The following plots show the estimate of the disease level and the approximate knowledge gradient after 6 iterations of the approximate knowledge gradient policy.  The locations with a larger approximate knowledge gradient are more valuable to measure.</a:t>
            </a:r>
            <a:endParaRPr lang="en-US" sz="3200" dirty="0"/>
          </a:p>
        </p:txBody>
      </p:sp>
      <p:sp>
        <p:nvSpPr>
          <p:cNvPr id="59" name="TextBox 58"/>
          <p:cNvSpPr txBox="1"/>
          <p:nvPr/>
        </p:nvSpPr>
        <p:spPr>
          <a:xfrm>
            <a:off x="25146000" y="14173200"/>
            <a:ext cx="10820400" cy="1077218"/>
          </a:xfrm>
          <a:prstGeom prst="rect">
            <a:avLst/>
          </a:prstGeom>
          <a:noFill/>
        </p:spPr>
        <p:txBody>
          <a:bodyPr wrap="square" rtlCol="0">
            <a:spAutoFit/>
          </a:bodyPr>
          <a:lstStyle/>
          <a:p>
            <a:r>
              <a:rPr lang="en-US" sz="3200" dirty="0" smtClean="0"/>
              <a:t>Below we plot the estimate of the disease level and the approximate knowledge gradient after 10 iterations.</a:t>
            </a:r>
            <a:endParaRPr lang="en-US" sz="3200" dirty="0"/>
          </a:p>
        </p:txBody>
      </p:sp>
      <p:sp>
        <p:nvSpPr>
          <p:cNvPr id="13" name="TextBox 12"/>
          <p:cNvSpPr txBox="1"/>
          <p:nvPr/>
        </p:nvSpPr>
        <p:spPr>
          <a:xfrm>
            <a:off x="25298400" y="22746990"/>
            <a:ext cx="9906000" cy="1179810"/>
          </a:xfrm>
          <a:prstGeom prst="rect">
            <a:avLst/>
          </a:prstGeom>
          <a:noFill/>
        </p:spPr>
        <p:txBody>
          <a:bodyPr wrap="square" lIns="76197" tIns="38098" rIns="76197" bIns="38098" rtlCol="0">
            <a:spAutoFit/>
          </a:bodyPr>
          <a:lstStyle/>
          <a:p>
            <a:r>
              <a:rPr lang="en-US" b="1" dirty="0" smtClean="0">
                <a:solidFill>
                  <a:srgbClr val="FF6600"/>
                </a:solidFill>
              </a:rPr>
              <a:t>Summary</a:t>
            </a:r>
            <a:endParaRPr lang="en-US" b="1" dirty="0">
              <a:solidFill>
                <a:srgbClr val="FF6600"/>
              </a:solidFill>
            </a:endParaRPr>
          </a:p>
        </p:txBody>
      </p:sp>
      <p:sp>
        <p:nvSpPr>
          <p:cNvPr id="61" name="TextBox 60"/>
          <p:cNvSpPr txBox="1"/>
          <p:nvPr/>
        </p:nvSpPr>
        <p:spPr>
          <a:xfrm>
            <a:off x="25298400" y="24003000"/>
            <a:ext cx="10363200" cy="1600200"/>
          </a:xfrm>
          <a:prstGeom prst="rect">
            <a:avLst/>
          </a:prstGeom>
          <a:noFill/>
        </p:spPr>
        <p:txBody>
          <a:bodyPr wrap="square" rtlCol="0">
            <a:spAutoFit/>
          </a:bodyPr>
          <a:lstStyle/>
          <a:p>
            <a:r>
              <a:rPr lang="en-US" sz="3200" dirty="0" smtClean="0"/>
              <a:t>The approximate knowledge gradient policy can be used to efficiently sequentially choose where to sample an expensive function with noise such as a disease level.</a:t>
            </a:r>
            <a:endParaRPr lang="en-US" sz="3200" dirty="0"/>
          </a:p>
        </p:txBody>
      </p:sp>
      <p:sp>
        <p:nvSpPr>
          <p:cNvPr id="62" name="TextBox 61"/>
          <p:cNvSpPr txBox="1"/>
          <p:nvPr/>
        </p:nvSpPr>
        <p:spPr>
          <a:xfrm>
            <a:off x="29108400" y="26441400"/>
            <a:ext cx="3352800" cy="584775"/>
          </a:xfrm>
          <a:prstGeom prst="rect">
            <a:avLst/>
          </a:prstGeom>
          <a:noFill/>
        </p:spPr>
        <p:txBody>
          <a:bodyPr wrap="square" rtlCol="0">
            <a:spAutoFit/>
          </a:bodyPr>
          <a:lstStyle/>
          <a:p>
            <a:r>
              <a:rPr lang="en-US" sz="3200" i="1" dirty="0" smtClean="0"/>
              <a:t>December 9, 2009</a:t>
            </a:r>
            <a:endParaRPr lang="en-US" sz="3200" i="1" dirty="0"/>
          </a:p>
        </p:txBody>
      </p:sp>
      <p:sp>
        <p:nvSpPr>
          <p:cNvPr id="63" name="TextBox 62"/>
          <p:cNvSpPr txBox="1"/>
          <p:nvPr/>
        </p:nvSpPr>
        <p:spPr>
          <a:xfrm>
            <a:off x="11734800" y="24993600"/>
            <a:ext cx="152400" cy="584775"/>
          </a:xfrm>
          <a:prstGeom prst="rect">
            <a:avLst/>
          </a:prstGeom>
          <a:noFill/>
        </p:spPr>
        <p:txBody>
          <a:bodyPr wrap="square" rtlCol="0">
            <a:spAutoFit/>
          </a:bodyPr>
          <a:lstStyle/>
          <a:p>
            <a:r>
              <a:rPr lang="en-US" sz="3200" dirty="0" smtClean="0"/>
              <a:t>.</a:t>
            </a:r>
            <a:endParaRPr lang="en-US" sz="3200" dirty="0"/>
          </a:p>
        </p:txBody>
      </p:sp>
      <p:sp>
        <p:nvSpPr>
          <p:cNvPr id="60" name="TextBox 59"/>
          <p:cNvSpPr txBox="1"/>
          <p:nvPr/>
        </p:nvSpPr>
        <p:spPr>
          <a:xfrm>
            <a:off x="25298400" y="21554182"/>
            <a:ext cx="10439400" cy="1077218"/>
          </a:xfrm>
          <a:prstGeom prst="rect">
            <a:avLst/>
          </a:prstGeom>
          <a:noFill/>
        </p:spPr>
        <p:txBody>
          <a:bodyPr wrap="square" rtlCol="0">
            <a:spAutoFit/>
          </a:bodyPr>
          <a:lstStyle/>
          <a:p>
            <a:r>
              <a:rPr lang="en-US" sz="3200" dirty="0" smtClean="0"/>
              <a:t>After 10 observations our estimate of the disease level and the location of the outbreak is quite good.</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653</Words>
  <Application>Microsoft Macintosh PowerPoint</Application>
  <PresentationFormat>Custom</PresentationFormat>
  <Paragraphs>28</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wscott</dc:creator>
  <cp:lastModifiedBy>Jack Jarmon</cp:lastModifiedBy>
  <cp:revision>79</cp:revision>
  <dcterms:created xsi:type="dcterms:W3CDTF">2010-03-17T00:04:22Z</dcterms:created>
  <dcterms:modified xsi:type="dcterms:W3CDTF">2010-03-17T00:04:54Z</dcterms:modified>
</cp:coreProperties>
</file>