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6576000" cy="27432000"/>
  <p:notesSz cx="6858000" cy="9144000"/>
  <p:defaultTextStyle>
    <a:defPPr>
      <a:defRPr lang="en-US"/>
    </a:defPPr>
    <a:lvl1pPr algn="l" rtl="0" fontAlgn="base">
      <a:spcBef>
        <a:spcPct val="0"/>
      </a:spcBef>
      <a:spcAft>
        <a:spcPct val="0"/>
      </a:spcAft>
      <a:defRPr sz="7200" kern="1200">
        <a:solidFill>
          <a:schemeClr val="tx1"/>
        </a:solidFill>
        <a:latin typeface="Arial" charset="0"/>
        <a:ea typeface="+mn-ea"/>
        <a:cs typeface="+mn-cs"/>
      </a:defRPr>
    </a:lvl1pPr>
    <a:lvl2pPr marL="379413" indent="77788" algn="l" rtl="0" fontAlgn="base">
      <a:spcBef>
        <a:spcPct val="0"/>
      </a:spcBef>
      <a:spcAft>
        <a:spcPct val="0"/>
      </a:spcAft>
      <a:defRPr sz="7200" kern="1200">
        <a:solidFill>
          <a:schemeClr val="tx1"/>
        </a:solidFill>
        <a:latin typeface="Arial" charset="0"/>
        <a:ea typeface="+mn-ea"/>
        <a:cs typeface="+mn-cs"/>
      </a:defRPr>
    </a:lvl2pPr>
    <a:lvl3pPr marL="760413" indent="153988" algn="l" rtl="0" fontAlgn="base">
      <a:spcBef>
        <a:spcPct val="0"/>
      </a:spcBef>
      <a:spcAft>
        <a:spcPct val="0"/>
      </a:spcAft>
      <a:defRPr sz="7200" kern="1200">
        <a:solidFill>
          <a:schemeClr val="tx1"/>
        </a:solidFill>
        <a:latin typeface="Arial" charset="0"/>
        <a:ea typeface="+mn-ea"/>
        <a:cs typeface="+mn-cs"/>
      </a:defRPr>
    </a:lvl3pPr>
    <a:lvl4pPr marL="1141413" indent="230188" algn="l" rtl="0" fontAlgn="base">
      <a:spcBef>
        <a:spcPct val="0"/>
      </a:spcBef>
      <a:spcAft>
        <a:spcPct val="0"/>
      </a:spcAft>
      <a:defRPr sz="7200" kern="1200">
        <a:solidFill>
          <a:schemeClr val="tx1"/>
        </a:solidFill>
        <a:latin typeface="Arial" charset="0"/>
        <a:ea typeface="+mn-ea"/>
        <a:cs typeface="+mn-cs"/>
      </a:defRPr>
    </a:lvl4pPr>
    <a:lvl5pPr marL="1522413" indent="306388" algn="l" rtl="0" fontAlgn="base">
      <a:spcBef>
        <a:spcPct val="0"/>
      </a:spcBef>
      <a:spcAft>
        <a:spcPct val="0"/>
      </a:spcAft>
      <a:defRPr sz="7200" kern="1200">
        <a:solidFill>
          <a:schemeClr val="tx1"/>
        </a:solidFill>
        <a:latin typeface="Arial" charset="0"/>
        <a:ea typeface="+mn-ea"/>
        <a:cs typeface="+mn-cs"/>
      </a:defRPr>
    </a:lvl5pPr>
    <a:lvl6pPr marL="2286000" algn="l" defTabSz="914400" rtl="0" eaLnBrk="1" latinLnBrk="0" hangingPunct="1">
      <a:defRPr sz="7200" kern="1200">
        <a:solidFill>
          <a:schemeClr val="tx1"/>
        </a:solidFill>
        <a:latin typeface="Arial" charset="0"/>
        <a:ea typeface="+mn-ea"/>
        <a:cs typeface="+mn-cs"/>
      </a:defRPr>
    </a:lvl6pPr>
    <a:lvl7pPr marL="2743200" algn="l" defTabSz="914400" rtl="0" eaLnBrk="1" latinLnBrk="0" hangingPunct="1">
      <a:defRPr sz="7200" kern="1200">
        <a:solidFill>
          <a:schemeClr val="tx1"/>
        </a:solidFill>
        <a:latin typeface="Arial" charset="0"/>
        <a:ea typeface="+mn-ea"/>
        <a:cs typeface="+mn-cs"/>
      </a:defRPr>
    </a:lvl7pPr>
    <a:lvl8pPr marL="3200400" algn="l" defTabSz="914400" rtl="0" eaLnBrk="1" latinLnBrk="0" hangingPunct="1">
      <a:defRPr sz="7200" kern="1200">
        <a:solidFill>
          <a:schemeClr val="tx1"/>
        </a:solidFill>
        <a:latin typeface="Arial" charset="0"/>
        <a:ea typeface="+mn-ea"/>
        <a:cs typeface="+mn-cs"/>
      </a:defRPr>
    </a:lvl8pPr>
    <a:lvl9pPr marL="3657600" algn="l" defTabSz="914400" rtl="0" eaLnBrk="1" latinLnBrk="0" hangingPunct="1">
      <a:defRPr sz="7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66" d="100"/>
          <a:sy n="66" d="100"/>
        </p:scale>
        <p:origin x="4554" y="4014"/>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8522229"/>
            <a:ext cx="31088542" cy="5879042"/>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136" y="15544271"/>
            <a:ext cx="25603729" cy="7011458"/>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7B840-764F-469F-BC58-52649ED918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D7EC7E-BF86-4A79-95F1-4BE76BD11B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866" y="1098021"/>
            <a:ext cx="8229864" cy="23406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271" y="1098021"/>
            <a:ext cx="24562594" cy="23406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0D8FB3-B568-438F-80CC-716062B81F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72D108-A333-4077-8BA7-09369F6277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7627865"/>
            <a:ext cx="31089865" cy="5447771"/>
          </a:xfrm>
        </p:spPr>
        <p:txBody>
          <a:bodyPr anchor="t"/>
          <a:lstStyle>
            <a:lvl1pPr algn="l">
              <a:defRPr sz="33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0" y="11627115"/>
            <a:ext cx="31089865" cy="600075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B9E506-AB00-47C3-822C-60E66C087E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27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5150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606465-26BF-4331-9765-D7C1B63745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271" y="6140980"/>
            <a:ext cx="16160750"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1828271" y="8699500"/>
            <a:ext cx="16160750"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366" y="6140980"/>
            <a:ext cx="16167364"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18580366" y="8699500"/>
            <a:ext cx="16167364"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32707B-FB6C-4C83-9EC7-0B7ABC94A4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9244BC-4549-46C2-A816-536CB78323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F3AAF1-7C56-4D4B-874A-67E667C931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092729"/>
            <a:ext cx="12033250" cy="4647407"/>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4300729" y="1092729"/>
            <a:ext cx="20447000" cy="23411657"/>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271" y="5740136"/>
            <a:ext cx="12033250" cy="1876425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F3C5B2-9B99-417C-B4BE-D771F2A190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19202136"/>
            <a:ext cx="21945864" cy="2267479"/>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7168886" y="2451365"/>
            <a:ext cx="21945864" cy="16458406"/>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smtClean="0"/>
          </a:p>
        </p:txBody>
      </p:sp>
      <p:sp>
        <p:nvSpPr>
          <p:cNvPr id="4" name="Text Placeholder 3"/>
          <p:cNvSpPr>
            <a:spLocks noGrp="1"/>
          </p:cNvSpPr>
          <p:nvPr>
            <p:ph type="body" sz="half" idx="2"/>
          </p:nvPr>
        </p:nvSpPr>
        <p:spPr>
          <a:xfrm>
            <a:off x="7168886" y="21469615"/>
            <a:ext cx="21945864" cy="3218656"/>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96406-0110-4029-890D-559F1267B2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828800" y="1098550"/>
            <a:ext cx="32918400" cy="4572000"/>
          </a:xfrm>
          <a:prstGeom prst="rect">
            <a:avLst/>
          </a:prstGeom>
          <a:noFill/>
          <a:ln w="9525">
            <a:noFill/>
            <a:miter lim="800000"/>
            <a:headEnd/>
            <a:tailEnd/>
          </a:ln>
        </p:spPr>
        <p:txBody>
          <a:bodyPr vert="horz" wrap="square" lIns="365745" tIns="182873" rIns="365745" bIns="18287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828800" y="6400800"/>
            <a:ext cx="32918400" cy="18103850"/>
          </a:xfrm>
          <a:prstGeom prst="rect">
            <a:avLst/>
          </a:prstGeom>
          <a:noFill/>
          <a:ln w="9525">
            <a:noFill/>
            <a:miter lim="800000"/>
            <a:headEnd/>
            <a:tailEnd/>
          </a:ln>
        </p:spPr>
        <p:txBody>
          <a:bodyPr vert="horz" wrap="square" lIns="365745" tIns="182873" rIns="365745" bIns="1828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828800" y="24980900"/>
            <a:ext cx="8534400"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defRPr sz="5600"/>
            </a:lvl1pPr>
          </a:lstStyle>
          <a:p>
            <a:pPr>
              <a:defRPr/>
            </a:pPr>
            <a:endParaRPr lang="en-US"/>
          </a:p>
        </p:txBody>
      </p:sp>
      <p:sp>
        <p:nvSpPr>
          <p:cNvPr id="1029" name="Rectangle 5"/>
          <p:cNvSpPr>
            <a:spLocks noGrp="1" noChangeArrowheads="1"/>
          </p:cNvSpPr>
          <p:nvPr>
            <p:ph type="ftr" sz="quarter" idx="3"/>
          </p:nvPr>
        </p:nvSpPr>
        <p:spPr bwMode="auto">
          <a:xfrm>
            <a:off x="12496800" y="24980900"/>
            <a:ext cx="11582400"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ctr">
              <a:defRPr sz="5600"/>
            </a:lvl1pPr>
          </a:lstStyle>
          <a:p>
            <a:pPr>
              <a:defRPr/>
            </a:pPr>
            <a:endParaRPr lang="en-US"/>
          </a:p>
        </p:txBody>
      </p:sp>
      <p:sp>
        <p:nvSpPr>
          <p:cNvPr id="1030" name="Rectangle 6"/>
          <p:cNvSpPr>
            <a:spLocks noGrp="1" noChangeArrowheads="1"/>
          </p:cNvSpPr>
          <p:nvPr>
            <p:ph type="sldNum" sz="quarter" idx="4"/>
          </p:nvPr>
        </p:nvSpPr>
        <p:spPr bwMode="auto">
          <a:xfrm>
            <a:off x="26212800" y="24980900"/>
            <a:ext cx="8534400"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r">
              <a:defRPr sz="5600"/>
            </a:lvl1pPr>
          </a:lstStyle>
          <a:p>
            <a:pPr>
              <a:defRPr/>
            </a:pPr>
            <a:fld id="{E228B4F4-9B14-453E-A7AB-9F4C8687B3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0" fontAlgn="base" hangingPunct="0">
        <a:spcBef>
          <a:spcPct val="0"/>
        </a:spcBef>
        <a:spcAft>
          <a:spcPct val="0"/>
        </a:spcAft>
        <a:defRPr sz="17600">
          <a:solidFill>
            <a:schemeClr val="tx2"/>
          </a:solidFill>
          <a:latin typeface="+mj-lt"/>
          <a:ea typeface="+mj-ea"/>
          <a:cs typeface="+mj-cs"/>
        </a:defRPr>
      </a:lvl1pPr>
      <a:lvl2pPr algn="ctr" defTabSz="3657600" rtl="0" eaLnBrk="0" fontAlgn="base" hangingPunct="0">
        <a:spcBef>
          <a:spcPct val="0"/>
        </a:spcBef>
        <a:spcAft>
          <a:spcPct val="0"/>
        </a:spcAft>
        <a:defRPr sz="17600">
          <a:solidFill>
            <a:schemeClr val="tx2"/>
          </a:solidFill>
          <a:latin typeface="Arial" charset="0"/>
        </a:defRPr>
      </a:lvl2pPr>
      <a:lvl3pPr algn="ctr" defTabSz="3657600" rtl="0" eaLnBrk="0" fontAlgn="base" hangingPunct="0">
        <a:spcBef>
          <a:spcPct val="0"/>
        </a:spcBef>
        <a:spcAft>
          <a:spcPct val="0"/>
        </a:spcAft>
        <a:defRPr sz="17600">
          <a:solidFill>
            <a:schemeClr val="tx2"/>
          </a:solidFill>
          <a:latin typeface="Arial" charset="0"/>
        </a:defRPr>
      </a:lvl3pPr>
      <a:lvl4pPr algn="ctr" defTabSz="3657600" rtl="0" eaLnBrk="0" fontAlgn="base" hangingPunct="0">
        <a:spcBef>
          <a:spcPct val="0"/>
        </a:spcBef>
        <a:spcAft>
          <a:spcPct val="0"/>
        </a:spcAft>
        <a:defRPr sz="17600">
          <a:solidFill>
            <a:schemeClr val="tx2"/>
          </a:solidFill>
          <a:latin typeface="Arial" charset="0"/>
        </a:defRPr>
      </a:lvl4pPr>
      <a:lvl5pPr algn="ctr" defTabSz="3657600" rtl="0" eaLnBrk="0" fontAlgn="base" hangingPunct="0">
        <a:spcBef>
          <a:spcPct val="0"/>
        </a:spcBef>
        <a:spcAft>
          <a:spcPct val="0"/>
        </a:spcAft>
        <a:defRPr sz="17600">
          <a:solidFill>
            <a:schemeClr val="tx2"/>
          </a:solidFill>
          <a:latin typeface="Arial" charset="0"/>
        </a:defRPr>
      </a:lvl5pPr>
      <a:lvl6pPr marL="380985" algn="ctr" defTabSz="3657719" rtl="0" fontAlgn="base">
        <a:spcBef>
          <a:spcPct val="0"/>
        </a:spcBef>
        <a:spcAft>
          <a:spcPct val="0"/>
        </a:spcAft>
        <a:defRPr sz="17600">
          <a:solidFill>
            <a:schemeClr val="tx2"/>
          </a:solidFill>
          <a:latin typeface="Arial" charset="0"/>
        </a:defRPr>
      </a:lvl6pPr>
      <a:lvl7pPr marL="761970" algn="ctr" defTabSz="3657719" rtl="0" fontAlgn="base">
        <a:spcBef>
          <a:spcPct val="0"/>
        </a:spcBef>
        <a:spcAft>
          <a:spcPct val="0"/>
        </a:spcAft>
        <a:defRPr sz="17600">
          <a:solidFill>
            <a:schemeClr val="tx2"/>
          </a:solidFill>
          <a:latin typeface="Arial" charset="0"/>
        </a:defRPr>
      </a:lvl7pPr>
      <a:lvl8pPr marL="1142954" algn="ctr" defTabSz="3657719" rtl="0" fontAlgn="base">
        <a:spcBef>
          <a:spcPct val="0"/>
        </a:spcBef>
        <a:spcAft>
          <a:spcPct val="0"/>
        </a:spcAft>
        <a:defRPr sz="17600">
          <a:solidFill>
            <a:schemeClr val="tx2"/>
          </a:solidFill>
          <a:latin typeface="Arial" charset="0"/>
        </a:defRPr>
      </a:lvl8pPr>
      <a:lvl9pPr marL="1523939" algn="ctr" defTabSz="3657719" rtl="0" fontAlgn="base">
        <a:spcBef>
          <a:spcPct val="0"/>
        </a:spcBef>
        <a:spcAft>
          <a:spcPct val="0"/>
        </a:spcAft>
        <a:defRPr sz="17600">
          <a:solidFill>
            <a:schemeClr val="tx2"/>
          </a:solidFill>
          <a:latin typeface="Arial" charset="0"/>
        </a:defRPr>
      </a:lvl9pPr>
    </p:titleStyle>
    <p:bodyStyle>
      <a:lvl1pPr marL="1371600" indent="-1371600" algn="l" defTabSz="3657600" rtl="0" eaLnBrk="0" fontAlgn="base" hangingPunct="0">
        <a:spcBef>
          <a:spcPct val="20000"/>
        </a:spcBef>
        <a:spcAft>
          <a:spcPct val="0"/>
        </a:spcAft>
        <a:buChar char="•"/>
        <a:defRPr sz="12800">
          <a:solidFill>
            <a:schemeClr val="tx1"/>
          </a:solidFill>
          <a:latin typeface="+mn-lt"/>
          <a:ea typeface="+mn-ea"/>
          <a:cs typeface="+mn-cs"/>
        </a:defRPr>
      </a:lvl1pPr>
      <a:lvl2pPr marL="2970213" indent="-1141413" algn="l" defTabSz="3657600" rtl="0" eaLnBrk="0" fontAlgn="base" hangingPunct="0">
        <a:spcBef>
          <a:spcPct val="20000"/>
        </a:spcBef>
        <a:spcAft>
          <a:spcPct val="0"/>
        </a:spcAft>
        <a:buChar char="–"/>
        <a:defRPr sz="11200">
          <a:solidFill>
            <a:schemeClr val="tx1"/>
          </a:solidFill>
          <a:latin typeface="+mn-lt"/>
        </a:defRPr>
      </a:lvl2pPr>
      <a:lvl3pPr marL="4570413" indent="-912813" algn="l" defTabSz="3657600" rtl="0" eaLnBrk="0" fontAlgn="base" hangingPunct="0">
        <a:spcBef>
          <a:spcPct val="20000"/>
        </a:spcBef>
        <a:spcAft>
          <a:spcPct val="0"/>
        </a:spcAft>
        <a:buChar char="•"/>
        <a:defRPr sz="9600">
          <a:solidFill>
            <a:schemeClr val="tx1"/>
          </a:solidFill>
          <a:latin typeface="+mn-lt"/>
        </a:defRPr>
      </a:lvl3pPr>
      <a:lvl4pPr marL="6399213" indent="-912813" algn="l" defTabSz="3657600" rtl="0" eaLnBrk="0" fontAlgn="base" hangingPunct="0">
        <a:spcBef>
          <a:spcPct val="20000"/>
        </a:spcBef>
        <a:spcAft>
          <a:spcPct val="0"/>
        </a:spcAft>
        <a:buChar char="–"/>
        <a:defRPr sz="8000">
          <a:solidFill>
            <a:schemeClr val="tx1"/>
          </a:solidFill>
          <a:latin typeface="+mn-lt"/>
        </a:defRPr>
      </a:lvl4pPr>
      <a:lvl5pPr marL="8228013" indent="-912813" algn="l" defTabSz="3657600" rtl="0" eaLnBrk="0" fontAlgn="base" hangingPunct="0">
        <a:spcBef>
          <a:spcPct val="20000"/>
        </a:spcBef>
        <a:spcAft>
          <a:spcPct val="0"/>
        </a:spcAft>
        <a:buChar char="»"/>
        <a:defRPr sz="8000">
          <a:solidFill>
            <a:schemeClr val="tx1"/>
          </a:solidFill>
          <a:latin typeface="+mn-lt"/>
        </a:defRPr>
      </a:lvl5pPr>
      <a:lvl6pPr marL="8610521" indent="-914099" algn="l" defTabSz="3657719" rtl="0" fontAlgn="base">
        <a:spcBef>
          <a:spcPct val="20000"/>
        </a:spcBef>
        <a:spcAft>
          <a:spcPct val="0"/>
        </a:spcAft>
        <a:buChar char="»"/>
        <a:defRPr sz="8000">
          <a:solidFill>
            <a:schemeClr val="tx1"/>
          </a:solidFill>
          <a:latin typeface="+mn-lt"/>
        </a:defRPr>
      </a:lvl6pPr>
      <a:lvl7pPr marL="8991505" indent="-914099" algn="l" defTabSz="3657719" rtl="0" fontAlgn="base">
        <a:spcBef>
          <a:spcPct val="20000"/>
        </a:spcBef>
        <a:spcAft>
          <a:spcPct val="0"/>
        </a:spcAft>
        <a:buChar char="»"/>
        <a:defRPr sz="8000">
          <a:solidFill>
            <a:schemeClr val="tx1"/>
          </a:solidFill>
          <a:latin typeface="+mn-lt"/>
        </a:defRPr>
      </a:lvl7pPr>
      <a:lvl8pPr marL="9372490" indent="-914099" algn="l" defTabSz="3657719" rtl="0" fontAlgn="base">
        <a:spcBef>
          <a:spcPct val="20000"/>
        </a:spcBef>
        <a:spcAft>
          <a:spcPct val="0"/>
        </a:spcAft>
        <a:buChar char="»"/>
        <a:defRPr sz="8000">
          <a:solidFill>
            <a:schemeClr val="tx1"/>
          </a:solidFill>
          <a:latin typeface="+mn-lt"/>
        </a:defRPr>
      </a:lvl8pPr>
      <a:lvl9pPr marL="9753475" indent="-914099" algn="l" defTabSz="3657719" rtl="0" fontAlgn="base">
        <a:spcBef>
          <a:spcPct val="20000"/>
        </a:spcBef>
        <a:spcAft>
          <a:spcPct val="0"/>
        </a:spcAft>
        <a:buChar char="»"/>
        <a:defRPr sz="80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1.bin"/><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Line 4"/>
          <p:cNvSpPr>
            <a:spLocks noChangeShapeType="1"/>
          </p:cNvSpPr>
          <p:nvPr/>
        </p:nvSpPr>
        <p:spPr bwMode="auto">
          <a:xfrm>
            <a:off x="11596688" y="2882900"/>
            <a:ext cx="49212" cy="24549100"/>
          </a:xfrm>
          <a:prstGeom prst="line">
            <a:avLst/>
          </a:prstGeom>
          <a:noFill/>
          <a:ln w="63500">
            <a:solidFill>
              <a:schemeClr val="tx1"/>
            </a:solidFill>
            <a:round/>
            <a:headEnd/>
            <a:tailEnd/>
          </a:ln>
        </p:spPr>
        <p:txBody>
          <a:bodyPr lIns="76197" tIns="38098" rIns="76197" bIns="38098"/>
          <a:lstStyle/>
          <a:p>
            <a:endParaRPr lang="en-US"/>
          </a:p>
        </p:txBody>
      </p:sp>
      <p:sp>
        <p:nvSpPr>
          <p:cNvPr id="1029" name="Line 5"/>
          <p:cNvSpPr>
            <a:spLocks noChangeShapeType="1"/>
          </p:cNvSpPr>
          <p:nvPr/>
        </p:nvSpPr>
        <p:spPr bwMode="auto">
          <a:xfrm>
            <a:off x="24664988" y="2933700"/>
            <a:ext cx="0" cy="24498300"/>
          </a:xfrm>
          <a:prstGeom prst="line">
            <a:avLst/>
          </a:prstGeom>
          <a:noFill/>
          <a:ln w="63500">
            <a:solidFill>
              <a:schemeClr val="tx1"/>
            </a:solidFill>
            <a:round/>
            <a:headEnd/>
            <a:tailEnd/>
          </a:ln>
        </p:spPr>
        <p:txBody>
          <a:bodyPr lIns="76197" tIns="38098" rIns="76197" bIns="38098"/>
          <a:lstStyle/>
          <a:p>
            <a:endParaRPr lang="en-US"/>
          </a:p>
        </p:txBody>
      </p:sp>
      <p:grpSp>
        <p:nvGrpSpPr>
          <p:cNvPr id="1030" name="Group 388"/>
          <p:cNvGrpSpPr>
            <a:grpSpLocks/>
          </p:cNvGrpSpPr>
          <p:nvPr/>
        </p:nvGrpSpPr>
        <p:grpSpPr bwMode="auto">
          <a:xfrm>
            <a:off x="0" y="2265363"/>
            <a:ext cx="36576000" cy="176212"/>
            <a:chOff x="0" y="2920999"/>
            <a:chExt cx="43891200" cy="212726"/>
          </a:xfrm>
        </p:grpSpPr>
        <p:sp>
          <p:nvSpPr>
            <p:cNvPr id="1104" name="Line 8"/>
            <p:cNvSpPr>
              <a:spLocks noChangeShapeType="1"/>
            </p:cNvSpPr>
            <p:nvPr/>
          </p:nvSpPr>
          <p:spPr bwMode="auto">
            <a:xfrm flipV="1">
              <a:off x="0" y="2920999"/>
              <a:ext cx="43891200" cy="25399"/>
            </a:xfrm>
            <a:prstGeom prst="line">
              <a:avLst/>
            </a:prstGeom>
            <a:noFill/>
            <a:ln w="127000">
              <a:solidFill>
                <a:srgbClr val="0000FF"/>
              </a:solidFill>
              <a:round/>
              <a:headEnd/>
              <a:tailEnd/>
            </a:ln>
          </p:spPr>
          <p:txBody>
            <a:bodyPr/>
            <a:lstStyle/>
            <a:p>
              <a:endParaRPr lang="en-US"/>
            </a:p>
          </p:txBody>
        </p:sp>
        <p:sp>
          <p:nvSpPr>
            <p:cNvPr id="1105" name="Line 9"/>
            <p:cNvSpPr>
              <a:spLocks noChangeShapeType="1"/>
            </p:cNvSpPr>
            <p:nvPr/>
          </p:nvSpPr>
          <p:spPr bwMode="auto">
            <a:xfrm>
              <a:off x="0" y="3133725"/>
              <a:ext cx="43891200" cy="0"/>
            </a:xfrm>
            <a:prstGeom prst="line">
              <a:avLst/>
            </a:prstGeom>
            <a:noFill/>
            <a:ln w="127000">
              <a:solidFill>
                <a:srgbClr val="FF6600"/>
              </a:solidFill>
              <a:round/>
              <a:headEnd/>
              <a:tailEnd/>
            </a:ln>
          </p:spPr>
          <p:txBody>
            <a:bodyPr/>
            <a:lstStyle/>
            <a:p>
              <a:endParaRPr lang="en-US"/>
            </a:p>
          </p:txBody>
        </p:sp>
      </p:grpSp>
      <p:grpSp>
        <p:nvGrpSpPr>
          <p:cNvPr id="1031" name="Group 68"/>
          <p:cNvGrpSpPr>
            <a:grpSpLocks/>
          </p:cNvGrpSpPr>
          <p:nvPr/>
        </p:nvGrpSpPr>
        <p:grpSpPr bwMode="auto">
          <a:xfrm>
            <a:off x="31851600" y="20396200"/>
            <a:ext cx="3606800" cy="2789238"/>
            <a:chOff x="1684338" y="9267603"/>
            <a:chExt cx="5326062" cy="4614064"/>
          </a:xfrm>
        </p:grpSpPr>
        <p:pic>
          <p:nvPicPr>
            <p:cNvPr id="1102" name="Picture 2" descr="1742-4690-1-23-1"/>
            <p:cNvPicPr>
              <a:picLocks noChangeAspect="1" noChangeArrowheads="1"/>
            </p:cNvPicPr>
            <p:nvPr/>
          </p:nvPicPr>
          <p:blipFill>
            <a:blip r:embed="rId3" cstate="print"/>
            <a:srcRect/>
            <a:stretch>
              <a:fillRect/>
            </a:stretch>
          </p:blipFill>
          <p:spPr bwMode="auto">
            <a:xfrm>
              <a:off x="1684338" y="9267603"/>
              <a:ext cx="5326062" cy="3903568"/>
            </a:xfrm>
            <a:prstGeom prst="rect">
              <a:avLst/>
            </a:prstGeom>
            <a:noFill/>
            <a:ln w="9525">
              <a:noFill/>
              <a:miter lim="800000"/>
              <a:headEnd/>
              <a:tailEnd/>
            </a:ln>
          </p:spPr>
        </p:pic>
        <p:sp>
          <p:nvSpPr>
            <p:cNvPr id="1103" name="Text Box 19"/>
            <p:cNvSpPr txBox="1">
              <a:spLocks noChangeArrowheads="1"/>
            </p:cNvSpPr>
            <p:nvPr/>
          </p:nvSpPr>
          <p:spPr bwMode="auto">
            <a:xfrm>
              <a:off x="1957469" y="13182601"/>
              <a:ext cx="4870843" cy="699066"/>
            </a:xfrm>
            <a:prstGeom prst="rect">
              <a:avLst/>
            </a:prstGeom>
            <a:noFill/>
            <a:ln w="9525">
              <a:noFill/>
              <a:miter lim="800000"/>
              <a:headEnd/>
              <a:tailEnd/>
            </a:ln>
          </p:spPr>
          <p:txBody>
            <a:bodyPr lIns="76197" tIns="38098" rIns="76197" bIns="38098">
              <a:spAutoFit/>
            </a:bodyPr>
            <a:lstStyle/>
            <a:p>
              <a:pPr>
                <a:spcBef>
                  <a:spcPct val="50000"/>
                </a:spcBef>
              </a:pPr>
              <a:r>
                <a:rPr lang="en-US" sz="1600">
                  <a:latin typeface="Times New Roman" pitchFamily="18" charset="0"/>
                  <a:cs typeface="Times New Roman" pitchFamily="18" charset="0"/>
                </a:rPr>
                <a:t>HIV-1 Secondary Structure</a:t>
              </a:r>
            </a:p>
          </p:txBody>
        </p:sp>
      </p:grpSp>
      <p:sp>
        <p:nvSpPr>
          <p:cNvPr id="1032" name="Text Box 23"/>
          <p:cNvSpPr txBox="1">
            <a:spLocks noChangeArrowheads="1"/>
          </p:cNvSpPr>
          <p:nvPr/>
        </p:nvSpPr>
        <p:spPr bwMode="auto">
          <a:xfrm>
            <a:off x="330200" y="20489863"/>
            <a:ext cx="11201400" cy="1711325"/>
          </a:xfrm>
          <a:prstGeom prst="rect">
            <a:avLst/>
          </a:prstGeom>
          <a:noFill/>
          <a:ln w="9525">
            <a:noFill/>
            <a:miter lim="800000"/>
            <a:headEnd/>
            <a:tailEnd/>
          </a:ln>
        </p:spPr>
        <p:txBody>
          <a:bodyPr lIns="76197" tIns="38098" rIns="76197" bIns="38098">
            <a:spAutoFit/>
          </a:bodyPr>
          <a:lstStyle/>
          <a:p>
            <a:pPr marL="284163" indent="-284163" defTabSz="3657600">
              <a:lnSpc>
                <a:spcPct val="80000"/>
              </a:lnSpc>
              <a:spcBef>
                <a:spcPct val="20000"/>
              </a:spcBef>
              <a:buClr>
                <a:schemeClr val="hlink"/>
              </a:buClr>
              <a:buSzPct val="60000"/>
            </a:pPr>
            <a:r>
              <a:rPr lang="en-US" sz="4200" b="1">
                <a:solidFill>
                  <a:srgbClr val="FF0000"/>
                </a:solidFill>
                <a:latin typeface="Times New Roman" pitchFamily="18" charset="0"/>
              </a:rPr>
              <a:t>Motivation</a:t>
            </a:r>
            <a:endParaRPr lang="en-US" sz="3300" b="1">
              <a:solidFill>
                <a:schemeClr val="tx2"/>
              </a:solidFill>
              <a:latin typeface="Calibri" pitchFamily="34" charset="0"/>
            </a:endParaRPr>
          </a:p>
          <a:p>
            <a:pPr marL="284163" indent="-284163" defTabSz="3657600">
              <a:spcBef>
                <a:spcPct val="20000"/>
              </a:spcBef>
              <a:buSzPct val="100000"/>
              <a:buFont typeface="Arial" charset="0"/>
              <a:buChar char="•"/>
            </a:pPr>
            <a:r>
              <a:rPr lang="en-US" sz="3300">
                <a:solidFill>
                  <a:schemeClr val="tx2"/>
                </a:solidFill>
                <a:latin typeface="Times New Roman" pitchFamily="18" charset="0"/>
                <a:cs typeface="Times New Roman" pitchFamily="18" charset="0"/>
              </a:rPr>
              <a:t>Implement in Perl language a user-friendly prediction tool for RNA folding rates for bioinformatic </a:t>
            </a:r>
            <a:r>
              <a:rPr lang="en-US" sz="3300">
                <a:latin typeface="Times New Roman" pitchFamily="18" charset="0"/>
                <a:cs typeface="Times New Roman" pitchFamily="18" charset="0"/>
              </a:rPr>
              <a:t>applications.</a:t>
            </a:r>
          </a:p>
        </p:txBody>
      </p:sp>
      <p:sp>
        <p:nvSpPr>
          <p:cNvPr id="1033" name="Text Box 24"/>
          <p:cNvSpPr txBox="1">
            <a:spLocks noChangeArrowheads="1"/>
          </p:cNvSpPr>
          <p:nvPr/>
        </p:nvSpPr>
        <p:spPr bwMode="auto">
          <a:xfrm>
            <a:off x="11861800" y="8936038"/>
            <a:ext cx="12674600" cy="3008312"/>
          </a:xfrm>
          <a:prstGeom prst="rect">
            <a:avLst/>
          </a:prstGeom>
          <a:noFill/>
          <a:ln w="9525">
            <a:noFill/>
            <a:miter lim="800000"/>
            <a:headEnd/>
            <a:tailEnd/>
          </a:ln>
        </p:spPr>
        <p:txBody>
          <a:bodyPr lIns="76197" tIns="38098" rIns="76197" bIns="38098">
            <a:spAutoFit/>
          </a:bodyPr>
          <a:lstStyle/>
          <a:p>
            <a:pPr defTabSz="3657600">
              <a:spcBef>
                <a:spcPct val="50000"/>
              </a:spcBef>
            </a:pPr>
            <a:r>
              <a:rPr lang="en-US" sz="4200" b="1">
                <a:solidFill>
                  <a:srgbClr val="FF0000"/>
                </a:solidFill>
                <a:latin typeface="Times New Roman" pitchFamily="18" charset="0"/>
              </a:rPr>
              <a:t>MATLAB Implementation </a:t>
            </a:r>
            <a:endParaRPr lang="en-US" sz="3300">
              <a:solidFill>
                <a:schemeClr val="tx2"/>
              </a:solidFill>
              <a:latin typeface="Times New Roman" pitchFamily="18" charset="0"/>
            </a:endParaRPr>
          </a:p>
          <a:p>
            <a:pPr defTabSz="3657600">
              <a:spcBef>
                <a:spcPct val="50000"/>
              </a:spcBef>
              <a:buFont typeface="Arial" charset="0"/>
              <a:buChar char="•"/>
            </a:pPr>
            <a:r>
              <a:rPr lang="en-US" sz="3300">
                <a:solidFill>
                  <a:schemeClr val="tx2"/>
                </a:solidFill>
                <a:latin typeface="Times New Roman" pitchFamily="18" charset="0"/>
              </a:rPr>
              <a:t> </a:t>
            </a:r>
            <a:r>
              <a:rPr lang="en-US" sz="3300">
                <a:solidFill>
                  <a:schemeClr val="tx2"/>
                </a:solidFill>
                <a:latin typeface="Times New Roman" pitchFamily="18" charset="0"/>
                <a:cs typeface="Times New Roman" pitchFamily="18" charset="0"/>
              </a:rPr>
              <a:t>CWT metric applied to </a:t>
            </a:r>
            <a:r>
              <a:rPr lang="en-US" sz="3300">
                <a:latin typeface="Times New Roman" pitchFamily="18" charset="0"/>
                <a:cs typeface="Times New Roman" pitchFamily="18" charset="0"/>
              </a:rPr>
              <a:t>sequences which folding rates are known experimentally</a:t>
            </a:r>
          </a:p>
          <a:p>
            <a:pPr defTabSz="3657600">
              <a:buFont typeface="Arial" charset="0"/>
              <a:buChar char="•"/>
            </a:pPr>
            <a:r>
              <a:rPr lang="en-US" sz="3300">
                <a:solidFill>
                  <a:schemeClr val="tx2"/>
                </a:solidFill>
                <a:latin typeface="Times New Roman" pitchFamily="18" charset="0"/>
                <a:cs typeface="Times New Roman" pitchFamily="18" charset="0"/>
              </a:rPr>
              <a:t> </a:t>
            </a:r>
            <a:r>
              <a:rPr lang="en-US" sz="3300">
                <a:latin typeface="Times New Roman" pitchFamily="18" charset="0"/>
                <a:cs typeface="Times New Roman" pitchFamily="18" charset="0"/>
              </a:rPr>
              <a:t>Input: RNA sequence and secondary structure in the dot-brackets format, or a BPSEQ file containing both the sequence and secondary structure.</a:t>
            </a:r>
            <a:endParaRPr lang="en-US" sz="3300">
              <a:solidFill>
                <a:schemeClr val="tx2"/>
              </a:solidFill>
              <a:latin typeface="Times New Roman" pitchFamily="18" charset="0"/>
            </a:endParaRPr>
          </a:p>
        </p:txBody>
      </p:sp>
      <p:sp>
        <p:nvSpPr>
          <p:cNvPr id="1034" name="Text Box 228"/>
          <p:cNvSpPr txBox="1">
            <a:spLocks noChangeArrowheads="1"/>
          </p:cNvSpPr>
          <p:nvPr/>
        </p:nvSpPr>
        <p:spPr bwMode="auto">
          <a:xfrm>
            <a:off x="254000" y="3076575"/>
            <a:ext cx="11074400" cy="5708650"/>
          </a:xfrm>
          <a:prstGeom prst="rect">
            <a:avLst/>
          </a:prstGeom>
          <a:noFill/>
          <a:ln w="9525">
            <a:noFill/>
            <a:miter lim="800000"/>
            <a:headEnd/>
            <a:tailEnd/>
          </a:ln>
        </p:spPr>
        <p:txBody>
          <a:bodyPr lIns="76197" tIns="38098" rIns="76197" bIns="38098">
            <a:spAutoFit/>
          </a:bodyPr>
          <a:lstStyle/>
          <a:p>
            <a:pPr algn="ctr" defTabSz="3657600">
              <a:spcBef>
                <a:spcPct val="50000"/>
              </a:spcBef>
            </a:pPr>
            <a:r>
              <a:rPr lang="en-US" sz="3000" b="1" i="1">
                <a:solidFill>
                  <a:srgbClr val="FF0000"/>
                </a:solidFill>
                <a:latin typeface="Times New Roman" pitchFamily="18" charset="0"/>
              </a:rPr>
              <a:t>Abstract</a:t>
            </a:r>
          </a:p>
          <a:p>
            <a:pPr algn="just" defTabSz="3657600"/>
            <a:r>
              <a:rPr lang="en-US" sz="2100" i="1"/>
              <a:t>This work focuses on creating a user-friendly prediction tool for RNA folding kinetics in Perl language. The contact-waiting time (CWT) metric is applied to certain HIV sequences in order to calculate their folding rates. The algorithm used to compute the CWT metric will be converted from MATLAB to Perl language and tested on sequences obtained from HIV databases. The purpose of creating the Perl implementation is to make the CWT more widely available and easy to use as a bioinformatics tool. In addition, since HIV is an RNA virus are there national security implications as a result of HIV sequence prediction analysis? At least 39 million people now infected with the virus are expected to die in the next 5-10 years. This could cause a depletion of domestic and elite workers and professionals and represents a possible threat to homeland security. The disparity of access to retroviral drugs increases the widening life-expectancy gap between poor countries and Western countries. As a result of this, there is increasing concern that nations highly infected with HIV might engage in HIV related bioterrorist acts against the United States.  The lack of an effective and affordable vaccine against the virus makes this threat even more conceivable. Therefore, HIV research efforts to help prevent a possible HIV attack are novel and of high importance.</a:t>
            </a:r>
          </a:p>
        </p:txBody>
      </p:sp>
      <p:sp>
        <p:nvSpPr>
          <p:cNvPr id="1035" name="Text Box 229"/>
          <p:cNvSpPr txBox="1">
            <a:spLocks noChangeArrowheads="1"/>
          </p:cNvSpPr>
          <p:nvPr/>
        </p:nvSpPr>
        <p:spPr bwMode="auto">
          <a:xfrm>
            <a:off x="327025" y="9202738"/>
            <a:ext cx="11077575" cy="7462837"/>
          </a:xfrm>
          <a:prstGeom prst="rect">
            <a:avLst/>
          </a:prstGeom>
          <a:noFill/>
          <a:ln w="9525">
            <a:noFill/>
            <a:miter lim="800000"/>
            <a:headEnd/>
            <a:tailEnd/>
          </a:ln>
        </p:spPr>
        <p:txBody>
          <a:bodyPr lIns="76197" tIns="38098" rIns="76197" bIns="38098">
            <a:spAutoFit/>
          </a:bodyPr>
          <a:lstStyle/>
          <a:p>
            <a:pPr defTabSz="3657600">
              <a:spcBef>
                <a:spcPct val="50000"/>
              </a:spcBef>
            </a:pPr>
            <a:r>
              <a:rPr lang="en-US" sz="4200" b="1">
                <a:solidFill>
                  <a:srgbClr val="FF0000"/>
                </a:solidFill>
                <a:latin typeface="Times New Roman" pitchFamily="18" charset="0"/>
              </a:rPr>
              <a:t>Comparison of Programming Languages Used in Bioinformatics</a:t>
            </a:r>
          </a:p>
          <a:p>
            <a:pPr defTabSz="3657600">
              <a:spcBef>
                <a:spcPct val="50000"/>
              </a:spcBef>
              <a:buFont typeface="Arial" charset="0"/>
              <a:buChar char="•"/>
            </a:pPr>
            <a:r>
              <a:rPr lang="en-US" sz="3300" b="1">
                <a:solidFill>
                  <a:schemeClr val="tx2"/>
                </a:solidFill>
                <a:latin typeface="Times New Roman" pitchFamily="18" charset="0"/>
              </a:rPr>
              <a:t> </a:t>
            </a:r>
            <a:r>
              <a:rPr lang="en-US" sz="3300">
                <a:solidFill>
                  <a:schemeClr val="tx2"/>
                </a:solidFill>
                <a:latin typeface="Times New Roman" pitchFamily="18" charset="0"/>
              </a:rPr>
              <a:t> C and C++: compiled languages, high computation speed and low memory, requires extensive coding, suit system-intensive tasks</a:t>
            </a:r>
          </a:p>
          <a:p>
            <a:pPr defTabSz="3657600">
              <a:spcBef>
                <a:spcPct val="50000"/>
              </a:spcBef>
              <a:buFont typeface="Arial" charset="0"/>
              <a:buChar char="•"/>
            </a:pPr>
            <a:r>
              <a:rPr lang="en-US" sz="3300">
                <a:solidFill>
                  <a:schemeClr val="tx2"/>
                </a:solidFill>
                <a:latin typeface="Times New Roman" pitchFamily="18" charset="0"/>
              </a:rPr>
              <a:t> Perl and Python: interpreted languages, flexible, efficient with large databases, automatic memory assignment, low speed of execution</a:t>
            </a:r>
          </a:p>
          <a:p>
            <a:pPr defTabSz="3657600">
              <a:spcBef>
                <a:spcPct val="50000"/>
              </a:spcBef>
              <a:buFont typeface="Arial" charset="0"/>
              <a:buChar char="•"/>
            </a:pPr>
            <a:r>
              <a:rPr lang="en-US" sz="3300">
                <a:solidFill>
                  <a:schemeClr val="tx2"/>
                </a:solidFill>
                <a:latin typeface="Times New Roman" pitchFamily="18" charset="0"/>
              </a:rPr>
              <a:t> C# and Java: semi-compiled languages, almost as fast as C and C++, but require more memory space than all other languages</a:t>
            </a:r>
          </a:p>
          <a:p>
            <a:pPr defTabSz="3657600">
              <a:spcBef>
                <a:spcPct val="50000"/>
              </a:spcBef>
              <a:buFont typeface="Arial" charset="0"/>
              <a:buChar char="•"/>
            </a:pPr>
            <a:r>
              <a:rPr lang="en-US" sz="3300">
                <a:solidFill>
                  <a:schemeClr val="tx2"/>
                </a:solidFill>
                <a:latin typeface="Times New Roman" pitchFamily="18" charset="0"/>
              </a:rPr>
              <a:t>Overall, Perl offers a better string manipulation, and higher efficiency in dealing with large files</a:t>
            </a:r>
          </a:p>
        </p:txBody>
      </p:sp>
      <p:sp>
        <p:nvSpPr>
          <p:cNvPr id="1036" name="Text Box 231"/>
          <p:cNvSpPr txBox="1">
            <a:spLocks noChangeArrowheads="1"/>
          </p:cNvSpPr>
          <p:nvPr/>
        </p:nvSpPr>
        <p:spPr bwMode="auto">
          <a:xfrm>
            <a:off x="24917400" y="13015913"/>
            <a:ext cx="11328400" cy="4278312"/>
          </a:xfrm>
          <a:prstGeom prst="rect">
            <a:avLst/>
          </a:prstGeom>
          <a:noFill/>
          <a:ln w="9525">
            <a:noFill/>
            <a:miter lim="800000"/>
            <a:headEnd/>
            <a:tailEnd/>
          </a:ln>
        </p:spPr>
        <p:txBody>
          <a:bodyPr lIns="76197" tIns="38098" rIns="76197" bIns="38098">
            <a:spAutoFit/>
          </a:bodyPr>
          <a:lstStyle/>
          <a:p>
            <a:pPr defTabSz="3657600">
              <a:spcBef>
                <a:spcPct val="50000"/>
              </a:spcBef>
            </a:pPr>
            <a:r>
              <a:rPr lang="en-US" sz="4200" b="1">
                <a:solidFill>
                  <a:srgbClr val="FF0000"/>
                </a:solidFill>
                <a:latin typeface="Times New Roman" pitchFamily="18" charset="0"/>
              </a:rPr>
              <a:t>Conclusions</a:t>
            </a:r>
            <a:endParaRPr lang="en-US" sz="4200">
              <a:solidFill>
                <a:srgbClr val="FF0000"/>
              </a:solidFill>
              <a:latin typeface="Times New Roman" pitchFamily="18" charset="0"/>
            </a:endParaRPr>
          </a:p>
          <a:p>
            <a:pPr defTabSz="3657600">
              <a:buFontTx/>
              <a:buChar char="•"/>
            </a:pPr>
            <a:r>
              <a:rPr lang="en-US" sz="3300">
                <a:latin typeface="Times New Roman" pitchFamily="18" charset="0"/>
              </a:rPr>
              <a:t>  RNA folding rate prediction using CWT metric highly correlates with logarithmic values of the folding time.</a:t>
            </a:r>
          </a:p>
          <a:p>
            <a:pPr defTabSz="3657600">
              <a:buFontTx/>
              <a:buChar char="•"/>
            </a:pPr>
            <a:r>
              <a:rPr lang="en-US" sz="3300">
                <a:latin typeface="Times New Roman" pitchFamily="18" charset="0"/>
              </a:rPr>
              <a:t> A user-friendly software for RNA folding prediction using CWT metric will be implemented in Perl language.</a:t>
            </a:r>
          </a:p>
          <a:p>
            <a:pPr defTabSz="3657600">
              <a:buFontTx/>
              <a:buChar char="•"/>
            </a:pPr>
            <a:r>
              <a:rPr lang="en-US" sz="3300">
                <a:latin typeface="Times New Roman" pitchFamily="18" charset="0"/>
              </a:rPr>
              <a:t> HIV may be used as a bioterrorist weapon home and abroad.</a:t>
            </a:r>
          </a:p>
          <a:p>
            <a:pPr defTabSz="3657600">
              <a:buFontTx/>
              <a:buChar char="•"/>
            </a:pPr>
            <a:r>
              <a:rPr lang="en-US" sz="3300">
                <a:latin typeface="Times New Roman" pitchFamily="18" charset="0"/>
              </a:rPr>
              <a:t> Understanding HIV-RNA folding kinetic  might help in design of early prevention or treatment plans.</a:t>
            </a:r>
          </a:p>
        </p:txBody>
      </p:sp>
      <p:sp>
        <p:nvSpPr>
          <p:cNvPr id="1037" name="Text Box 232"/>
          <p:cNvSpPr txBox="1">
            <a:spLocks noChangeArrowheads="1"/>
          </p:cNvSpPr>
          <p:nvPr/>
        </p:nvSpPr>
        <p:spPr bwMode="auto">
          <a:xfrm>
            <a:off x="24866600" y="17824450"/>
            <a:ext cx="11328400" cy="2754313"/>
          </a:xfrm>
          <a:prstGeom prst="rect">
            <a:avLst/>
          </a:prstGeom>
          <a:noFill/>
          <a:ln w="9525">
            <a:noFill/>
            <a:miter lim="800000"/>
            <a:headEnd/>
            <a:tailEnd/>
          </a:ln>
        </p:spPr>
        <p:txBody>
          <a:bodyPr lIns="76197" tIns="38098" rIns="76197" bIns="38098">
            <a:spAutoFit/>
          </a:bodyPr>
          <a:lstStyle/>
          <a:p>
            <a:pPr defTabSz="3657600">
              <a:spcBef>
                <a:spcPct val="50000"/>
              </a:spcBef>
            </a:pPr>
            <a:r>
              <a:rPr lang="en-US" sz="4200" b="1">
                <a:solidFill>
                  <a:srgbClr val="FF0000"/>
                </a:solidFill>
                <a:latin typeface="Times New Roman" pitchFamily="18" charset="0"/>
              </a:rPr>
              <a:t>Future Work</a:t>
            </a:r>
            <a:endParaRPr lang="en-US" sz="4200">
              <a:latin typeface="Times New Roman" pitchFamily="18" charset="0"/>
            </a:endParaRPr>
          </a:p>
          <a:p>
            <a:pPr defTabSz="3657600">
              <a:buFontTx/>
              <a:buChar char="•"/>
            </a:pPr>
            <a:r>
              <a:rPr lang="en-US" sz="3300">
                <a:latin typeface="Times New Roman" pitchFamily="18" charset="0"/>
              </a:rPr>
              <a:t> Implement the Perl Program </a:t>
            </a:r>
          </a:p>
          <a:p>
            <a:pPr defTabSz="3657600">
              <a:buFontTx/>
              <a:buChar char="•"/>
            </a:pPr>
            <a:r>
              <a:rPr lang="en-US" sz="3300">
                <a:latin typeface="Times New Roman" pitchFamily="18" charset="0"/>
              </a:rPr>
              <a:t>Implement and test on other biological databases</a:t>
            </a:r>
          </a:p>
          <a:p>
            <a:pPr defTabSz="3657600">
              <a:buFontTx/>
              <a:buChar char="•"/>
            </a:pPr>
            <a:r>
              <a:rPr lang="en-US" sz="3300">
                <a:latin typeface="Times New Roman" pitchFamily="18" charset="0"/>
              </a:rPr>
              <a:t> Investigate whether understanding of HIV folding kinetics helps identify early threats of HIV related bioterrorist acts.</a:t>
            </a:r>
          </a:p>
        </p:txBody>
      </p:sp>
      <p:sp>
        <p:nvSpPr>
          <p:cNvPr id="1038" name="Text Box 233"/>
          <p:cNvSpPr txBox="1">
            <a:spLocks noChangeArrowheads="1"/>
          </p:cNvSpPr>
          <p:nvPr/>
        </p:nvSpPr>
        <p:spPr bwMode="auto">
          <a:xfrm>
            <a:off x="24917400" y="22988588"/>
            <a:ext cx="11328400" cy="3846512"/>
          </a:xfrm>
          <a:prstGeom prst="rect">
            <a:avLst/>
          </a:prstGeom>
          <a:noFill/>
          <a:ln w="9525">
            <a:noFill/>
            <a:miter lim="800000"/>
            <a:headEnd/>
            <a:tailEnd/>
          </a:ln>
        </p:spPr>
        <p:txBody>
          <a:bodyPr lIns="76197" tIns="38098" rIns="76197" bIns="38098">
            <a:spAutoFit/>
          </a:bodyPr>
          <a:lstStyle/>
          <a:p>
            <a:pPr defTabSz="3657600">
              <a:spcBef>
                <a:spcPct val="50000"/>
              </a:spcBef>
            </a:pPr>
            <a:r>
              <a:rPr lang="en-US" sz="2500" b="1" dirty="0">
                <a:solidFill>
                  <a:srgbClr val="FF0000"/>
                </a:solidFill>
                <a:latin typeface="Times New Roman" pitchFamily="18" charset="0"/>
              </a:rPr>
              <a:t>References</a:t>
            </a:r>
            <a:endParaRPr lang="en-US" sz="2000" dirty="0">
              <a:solidFill>
                <a:srgbClr val="FF0000"/>
              </a:solidFill>
              <a:latin typeface="Times New Roman" pitchFamily="18" charset="0"/>
            </a:endParaRPr>
          </a:p>
          <a:p>
            <a:pPr defTabSz="3657600">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Fourment</a:t>
            </a:r>
            <a:r>
              <a:rPr lang="en-US" sz="2000" dirty="0">
                <a:latin typeface="Times New Roman" pitchFamily="18" charset="0"/>
                <a:cs typeface="Times New Roman" pitchFamily="18" charset="0"/>
              </a:rPr>
              <a:t> M., </a:t>
            </a:r>
            <a:r>
              <a:rPr lang="en-US" sz="2000" dirty="0" err="1">
                <a:latin typeface="Times New Roman" pitchFamily="18" charset="0"/>
                <a:cs typeface="Times New Roman" pitchFamily="18" charset="0"/>
              </a:rPr>
              <a:t>Gillings</a:t>
            </a:r>
            <a:r>
              <a:rPr lang="en-US" sz="2000" dirty="0">
                <a:latin typeface="Times New Roman" pitchFamily="18" charset="0"/>
                <a:cs typeface="Times New Roman" pitchFamily="18" charset="0"/>
              </a:rPr>
              <a:t> M., </a:t>
            </a:r>
            <a:r>
              <a:rPr lang="en-US" sz="2000" i="1" dirty="0">
                <a:latin typeface="Times New Roman" pitchFamily="18" charset="0"/>
                <a:cs typeface="Times New Roman" pitchFamily="18" charset="0"/>
              </a:rPr>
              <a:t>A comparison of common programming languages used in bioinformatics, </a:t>
            </a:r>
            <a:r>
              <a:rPr lang="en-US" sz="2000" dirty="0">
                <a:latin typeface="Times New Roman" pitchFamily="18" charset="0"/>
                <a:cs typeface="Times New Roman" pitchFamily="18" charset="0"/>
              </a:rPr>
              <a:t>BMC Bioinformatics 2008, 9:82</a:t>
            </a:r>
          </a:p>
          <a:p>
            <a:pPr defTabSz="3657600">
              <a:buFontTx/>
              <a:buChar char="•"/>
            </a:pPr>
            <a:r>
              <a:rPr lang="en-US" sz="2000" dirty="0">
                <a:latin typeface="Times New Roman" pitchFamily="18" charset="0"/>
                <a:cs typeface="Times New Roman" pitchFamily="18" charset="0"/>
              </a:rPr>
              <a:t> Garrett, L., </a:t>
            </a:r>
            <a:r>
              <a:rPr lang="en-US" sz="2000" i="1" dirty="0">
                <a:latin typeface="Times New Roman" pitchFamily="18" charset="0"/>
                <a:cs typeface="Times New Roman" pitchFamily="18" charset="0"/>
              </a:rPr>
              <a:t>HIV and National Security: Where Are the links?</a:t>
            </a:r>
            <a:r>
              <a:rPr lang="en-US" sz="2000" dirty="0">
                <a:latin typeface="Times New Roman" pitchFamily="18" charset="0"/>
                <a:cs typeface="Times New Roman" pitchFamily="18" charset="0"/>
              </a:rPr>
              <a:t>, Council on Foreign Relations, http://www.cfr.org/publication/8256/hiv_and_national_security.html</a:t>
            </a:r>
            <a:endParaRPr lang="en-US" sz="2000" i="1" dirty="0">
              <a:latin typeface="Times New Roman" pitchFamily="18" charset="0"/>
              <a:cs typeface="Times New Roman" pitchFamily="18" charset="0"/>
            </a:endParaRPr>
          </a:p>
          <a:p>
            <a:pPr defTabSz="3657600">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Ritzenthaler</a:t>
            </a:r>
            <a:r>
              <a:rPr lang="en-US" sz="2000" dirty="0">
                <a:latin typeface="Times New Roman" pitchFamily="18" charset="0"/>
                <a:cs typeface="Times New Roman" pitchFamily="18" charset="0"/>
              </a:rPr>
              <a:t>, R</a:t>
            </a:r>
            <a:r>
              <a:rPr lang="en-US" sz="2000" i="1" dirty="0">
                <a:latin typeface="Times New Roman" pitchFamily="18" charset="0"/>
                <a:cs typeface="Times New Roman" pitchFamily="18" charset="0"/>
              </a:rPr>
              <a:t>., On The Front: HIV?AIDS  And the Uniformed Services</a:t>
            </a:r>
            <a:r>
              <a:rPr lang="en-US" sz="2000" dirty="0">
                <a:latin typeface="Times New Roman" pitchFamily="18" charset="0"/>
                <a:cs typeface="Times New Roman" pitchFamily="18" charset="0"/>
              </a:rPr>
              <a:t>, http://img.thebody.com/press/2005/uniformed_services.pdf</a:t>
            </a:r>
          </a:p>
          <a:p>
            <a:pPr defTabSz="3657600">
              <a:buFontTx/>
              <a:buChar char="•"/>
            </a:pP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Nkwanta</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Ndifon</a:t>
            </a:r>
            <a:r>
              <a:rPr lang="en-US" sz="2000" dirty="0">
                <a:latin typeface="Times New Roman" pitchFamily="18" charset="0"/>
                <a:cs typeface="Times New Roman" pitchFamily="18" charset="0"/>
              </a:rPr>
              <a:t> W., </a:t>
            </a:r>
            <a:r>
              <a:rPr lang="en-US" sz="2000" i="1" dirty="0">
                <a:latin typeface="Times New Roman" pitchFamily="18" charset="0"/>
                <a:cs typeface="Times New Roman" pitchFamily="18" charset="0"/>
              </a:rPr>
              <a:t>A contact-waiting-time metric and RNA folding rates</a:t>
            </a:r>
            <a:r>
              <a:rPr lang="en-US" sz="2000" dirty="0">
                <a:latin typeface="Times New Roman" pitchFamily="18" charset="0"/>
                <a:cs typeface="Times New Roman" pitchFamily="18" charset="0"/>
              </a:rPr>
              <a:t>, FEBS Letters, Vol. 583:14, 2392-2394</a:t>
            </a:r>
          </a:p>
          <a:p>
            <a:pPr defTabSz="3657600">
              <a:buFont typeface="Arial" charset="0"/>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Ndifon</a:t>
            </a:r>
            <a:r>
              <a:rPr lang="en-US" sz="2000" dirty="0">
                <a:latin typeface="Times New Roman" pitchFamily="18" charset="0"/>
                <a:cs typeface="Times New Roman" pitchFamily="18" charset="0"/>
              </a:rPr>
              <a:t> W, </a:t>
            </a:r>
            <a:r>
              <a:rPr lang="en-US" sz="2000" dirty="0" err="1">
                <a:latin typeface="Times New Roman" pitchFamily="18" charset="0"/>
                <a:cs typeface="Times New Roman" pitchFamily="18" charset="0"/>
              </a:rPr>
              <a:t>Nkwanta</a:t>
            </a:r>
            <a:r>
              <a:rPr lang="en-US" sz="2000" dirty="0">
                <a:latin typeface="Times New Roman" pitchFamily="18" charset="0"/>
                <a:cs typeface="Times New Roman" pitchFamily="18" charset="0"/>
              </a:rPr>
              <a:t> A., </a:t>
            </a:r>
            <a:r>
              <a:rPr lang="en-US" sz="2000" i="1" dirty="0">
                <a:latin typeface="Times New Roman" pitchFamily="18" charset="0"/>
                <a:cs typeface="Times New Roman" pitchFamily="18" charset="0"/>
              </a:rPr>
              <a:t>An RNA </a:t>
            </a:r>
            <a:r>
              <a:rPr lang="en-US" sz="2000" i="1" dirty="0" err="1">
                <a:latin typeface="Times New Roman" pitchFamily="18" charset="0"/>
                <a:cs typeface="Times New Roman" pitchFamily="18" charset="0"/>
              </a:rPr>
              <a:t>foldability</a:t>
            </a:r>
            <a:r>
              <a:rPr lang="en-US" sz="2000" i="1" dirty="0">
                <a:latin typeface="Times New Roman" pitchFamily="18" charset="0"/>
                <a:cs typeface="Times New Roman" pitchFamily="18" charset="0"/>
              </a:rPr>
              <a:t> metric; implications for the design of rapidly foldable RNA sequences, </a:t>
            </a:r>
            <a:r>
              <a:rPr lang="en-US" sz="2000" dirty="0">
                <a:latin typeface="Times New Roman" pitchFamily="18" charset="0"/>
                <a:cs typeface="Times New Roman" pitchFamily="18" charset="0"/>
              </a:rPr>
              <a:t>Biophysical Chemistry, 2006 Vol.120:3, 237-239</a:t>
            </a:r>
            <a:r>
              <a:rPr lang="en-US" sz="2000" i="1" dirty="0">
                <a:latin typeface="Times New Roman" pitchFamily="18" charset="0"/>
                <a:cs typeface="Times New Roman" pitchFamily="18" charset="0"/>
              </a:rPr>
              <a:t>  </a:t>
            </a:r>
          </a:p>
          <a:p>
            <a:pPr defTabSz="3657600">
              <a:buFontTx/>
              <a:buChar char="•"/>
            </a:pPr>
            <a:r>
              <a:rPr lang="en-US" sz="2000" dirty="0">
                <a:latin typeface="Times New Roman" pitchFamily="18" charset="0"/>
                <a:cs typeface="Times New Roman" pitchFamily="18" charset="0"/>
              </a:rPr>
              <a:t> Waterman M., Introduction to </a:t>
            </a:r>
            <a:r>
              <a:rPr lang="en-US" sz="2000">
                <a:latin typeface="Times New Roman" pitchFamily="18" charset="0"/>
                <a:cs typeface="Times New Roman" pitchFamily="18" charset="0"/>
              </a:rPr>
              <a:t>Computational </a:t>
            </a:r>
            <a:r>
              <a:rPr lang="en-US" sz="2000" smtClean="0">
                <a:latin typeface="Times New Roman" pitchFamily="18" charset="0"/>
                <a:cs typeface="Times New Roman" pitchFamily="18" charset="0"/>
              </a:rPr>
              <a:t>Biology 1</a:t>
            </a:r>
            <a:r>
              <a:rPr lang="en-US" sz="2000" baseline="30000" smtClean="0">
                <a:latin typeface="Times New Roman" pitchFamily="18" charset="0"/>
                <a:cs typeface="Times New Roman" pitchFamily="18" charset="0"/>
              </a:rPr>
              <a:t>st</a:t>
            </a:r>
            <a:r>
              <a:rPr lang="en-US" sz="2000" smtClean="0">
                <a:latin typeface="Times New Roman" pitchFamily="18" charset="0"/>
                <a:cs typeface="Times New Roman" pitchFamily="18" charset="0"/>
              </a:rPr>
              <a:t> Ed., Chapman &amp; Hall</a:t>
            </a:r>
            <a:r>
              <a:rPr lang="en-US" sz="2000" dirty="0" smtClean="0">
                <a:latin typeface="Times New Roman" pitchFamily="18" charset="0"/>
                <a:cs typeface="Times New Roman" pitchFamily="18" charset="0"/>
              </a:rPr>
              <a:t>, 1995</a:t>
            </a:r>
            <a:r>
              <a:rPr lang="en-US" sz="2000" dirty="0">
                <a:latin typeface="Times New Roman" pitchFamily="18" charset="0"/>
                <a:cs typeface="Times New Roman" pitchFamily="18" charset="0"/>
              </a:rPr>
              <a:t>.</a:t>
            </a:r>
          </a:p>
        </p:txBody>
      </p:sp>
      <p:sp>
        <p:nvSpPr>
          <p:cNvPr id="1039" name="Rectangle 240"/>
          <p:cNvSpPr>
            <a:spLocks noChangeArrowheads="1"/>
          </p:cNvSpPr>
          <p:nvPr/>
        </p:nvSpPr>
        <p:spPr bwMode="auto">
          <a:xfrm>
            <a:off x="11811000" y="22649318"/>
            <a:ext cx="12750800" cy="3592512"/>
          </a:xfrm>
          <a:prstGeom prst="rect">
            <a:avLst/>
          </a:prstGeom>
          <a:noFill/>
          <a:ln w="9525">
            <a:noFill/>
            <a:miter lim="800000"/>
            <a:headEnd/>
            <a:tailEnd/>
          </a:ln>
        </p:spPr>
        <p:txBody>
          <a:bodyPr lIns="76197" tIns="38098" rIns="76197" bIns="38098"/>
          <a:lstStyle/>
          <a:p>
            <a:pPr defTabSz="3657600">
              <a:spcBef>
                <a:spcPct val="20000"/>
              </a:spcBef>
            </a:pPr>
            <a:r>
              <a:rPr lang="en-US" sz="4200" b="1" dirty="0">
                <a:solidFill>
                  <a:srgbClr val="FF0000"/>
                </a:solidFill>
                <a:latin typeface="Times New Roman" pitchFamily="18" charset="0"/>
              </a:rPr>
              <a:t>Expected Results </a:t>
            </a:r>
            <a:endParaRPr lang="en-US" sz="3300" b="1" dirty="0">
              <a:solidFill>
                <a:srgbClr val="FF0000"/>
              </a:solidFill>
              <a:latin typeface="Times New Roman" pitchFamily="18" charset="0"/>
              <a:cs typeface="Times New Roman" pitchFamily="18" charset="0"/>
            </a:endParaRPr>
          </a:p>
          <a:p>
            <a:pPr defTabSz="3657600">
              <a:spcBef>
                <a:spcPct val="20000"/>
              </a:spcBef>
              <a:buFontTx/>
              <a:buChar char="•"/>
            </a:pPr>
            <a:r>
              <a:rPr lang="en-US" sz="3300" dirty="0">
                <a:latin typeface="Times New Roman" pitchFamily="18" charset="0"/>
                <a:cs typeface="Times New Roman" pitchFamily="18" charset="0"/>
              </a:rPr>
              <a:t> Implementation of a user-friendly yet powerful tool to predict folding rate. </a:t>
            </a:r>
          </a:p>
          <a:p>
            <a:pPr defTabSz="3657600">
              <a:spcBef>
                <a:spcPct val="20000"/>
              </a:spcBef>
              <a:buFontTx/>
              <a:buChar char="•"/>
            </a:pPr>
            <a:r>
              <a:rPr lang="en-US" sz="3300" dirty="0">
                <a:latin typeface="Times New Roman" pitchFamily="18" charset="0"/>
                <a:cs typeface="Times New Roman" pitchFamily="18" charset="0"/>
              </a:rPr>
              <a:t> Successful application to calculate folding rate of certain HIV sequences.</a:t>
            </a:r>
          </a:p>
          <a:p>
            <a:pPr defTabSz="3657600">
              <a:spcBef>
                <a:spcPct val="20000"/>
              </a:spcBef>
              <a:buFontTx/>
              <a:buChar char="•"/>
            </a:pPr>
            <a:r>
              <a:rPr lang="en-US" sz="3300" dirty="0">
                <a:latin typeface="Times New Roman" pitchFamily="18" charset="0"/>
                <a:cs typeface="Times New Roman" pitchFamily="18" charset="0"/>
              </a:rPr>
              <a:t>  Perl implementation will be more efficient than MATLAB implementation.</a:t>
            </a:r>
            <a:endParaRPr lang="en-US" sz="12800" dirty="0"/>
          </a:p>
        </p:txBody>
      </p:sp>
      <p:pic>
        <p:nvPicPr>
          <p:cNvPr id="1040" name="Picture 561" descr="morgan3"/>
          <p:cNvPicPr>
            <a:picLocks noChangeAspect="1" noChangeArrowheads="1"/>
          </p:cNvPicPr>
          <p:nvPr/>
        </p:nvPicPr>
        <p:blipFill>
          <a:blip r:embed="rId4" cstate="print"/>
          <a:srcRect/>
          <a:stretch>
            <a:fillRect/>
          </a:stretch>
        </p:blipFill>
        <p:spPr bwMode="auto">
          <a:xfrm>
            <a:off x="609600" y="871538"/>
            <a:ext cx="2884488" cy="1282700"/>
          </a:xfrm>
          <a:prstGeom prst="rect">
            <a:avLst/>
          </a:prstGeom>
          <a:noFill/>
          <a:ln w="9525">
            <a:noFill/>
            <a:miter lim="800000"/>
            <a:headEnd/>
            <a:tailEnd/>
          </a:ln>
        </p:spPr>
      </p:pic>
      <p:sp>
        <p:nvSpPr>
          <p:cNvPr id="1041" name="Rectangle 567"/>
          <p:cNvSpPr>
            <a:spLocks noChangeArrowheads="1"/>
          </p:cNvSpPr>
          <p:nvPr/>
        </p:nvSpPr>
        <p:spPr bwMode="auto">
          <a:xfrm>
            <a:off x="24942800" y="2951163"/>
            <a:ext cx="11277600" cy="5253037"/>
          </a:xfrm>
          <a:prstGeom prst="rect">
            <a:avLst/>
          </a:prstGeom>
          <a:noFill/>
          <a:ln w="9525">
            <a:noFill/>
            <a:miter lim="800000"/>
            <a:headEnd/>
            <a:tailEnd/>
          </a:ln>
        </p:spPr>
        <p:txBody>
          <a:bodyPr lIns="76197" tIns="38098" rIns="76197" bIns="38098"/>
          <a:lstStyle/>
          <a:p>
            <a:pPr defTabSz="3657600">
              <a:spcBef>
                <a:spcPct val="20000"/>
              </a:spcBef>
            </a:pPr>
            <a:r>
              <a:rPr lang="en-US" sz="4200" b="1">
                <a:solidFill>
                  <a:srgbClr val="FF0000"/>
                </a:solidFill>
                <a:latin typeface="Times New Roman" pitchFamily="18" charset="0"/>
              </a:rPr>
              <a:t>Possible Implications for National Security</a:t>
            </a:r>
            <a:endParaRPr lang="en-US" sz="3300" b="1">
              <a:solidFill>
                <a:srgbClr val="FF0000"/>
              </a:solidFill>
              <a:latin typeface="Times New Roman" pitchFamily="18" charset="0"/>
            </a:endParaRPr>
          </a:p>
          <a:p>
            <a:pPr defTabSz="3657600">
              <a:spcBef>
                <a:spcPct val="20000"/>
              </a:spcBef>
              <a:buFont typeface="Arial" charset="0"/>
              <a:buChar char="•"/>
            </a:pPr>
            <a:r>
              <a:rPr lang="en-US" sz="3300">
                <a:solidFill>
                  <a:schemeClr val="tx2"/>
                </a:solidFill>
                <a:latin typeface="Times New Roman" pitchFamily="18" charset="0"/>
              </a:rPr>
              <a:t>  Poor sexual behavior of Military forces exposes them to higher infection rate than civilian population.</a:t>
            </a:r>
          </a:p>
          <a:p>
            <a:pPr defTabSz="3657600">
              <a:spcBef>
                <a:spcPct val="20000"/>
              </a:spcBef>
              <a:buFont typeface="Arial" charset="0"/>
              <a:buChar char="•"/>
            </a:pPr>
            <a:r>
              <a:rPr lang="en-US" sz="3300">
                <a:solidFill>
                  <a:schemeClr val="tx2"/>
                </a:solidFill>
                <a:latin typeface="Times New Roman" pitchFamily="18" charset="0"/>
              </a:rPr>
              <a:t> HIV may be used as a terrorist bomb to infect society home and abroad.</a:t>
            </a:r>
            <a:endParaRPr lang="en-US" sz="3300">
              <a:solidFill>
                <a:schemeClr val="tx2"/>
              </a:solidFill>
              <a:latin typeface="Times New Roman" pitchFamily="18" charset="0"/>
              <a:cs typeface="Times New Roman" pitchFamily="18" charset="0"/>
            </a:endParaRPr>
          </a:p>
          <a:p>
            <a:pPr marL="0" lvl="1" indent="0" defTabSz="3657600">
              <a:spcBef>
                <a:spcPct val="20000"/>
              </a:spcBef>
              <a:buFont typeface="Arial" charset="0"/>
              <a:buChar char="•"/>
            </a:pPr>
            <a:r>
              <a:rPr lang="en-US" sz="3300">
                <a:solidFill>
                  <a:schemeClr val="tx2"/>
                </a:solidFill>
                <a:latin typeface="Times New Roman" pitchFamily="18" charset="0"/>
                <a:cs typeface="Times New Roman" pitchFamily="18" charset="0"/>
              </a:rPr>
              <a:t> </a:t>
            </a:r>
            <a:r>
              <a:rPr lang="en-US" sz="3300">
                <a:latin typeface="Times New Roman" pitchFamily="18" charset="0"/>
                <a:cs typeface="Times New Roman" pitchFamily="18" charset="0"/>
              </a:rPr>
              <a:t> Understanding  RNA folding rate might give us insight into early detection or vaccine design.</a:t>
            </a:r>
          </a:p>
          <a:p>
            <a:pPr marL="0" lvl="1" indent="0" defTabSz="3657600">
              <a:spcBef>
                <a:spcPct val="20000"/>
              </a:spcBef>
              <a:buFont typeface="Arial" charset="0"/>
              <a:buChar char="•"/>
            </a:pPr>
            <a:r>
              <a:rPr lang="en-US" sz="3300">
                <a:solidFill>
                  <a:schemeClr val="tx2"/>
                </a:solidFill>
                <a:latin typeface="Times New Roman" pitchFamily="18" charset="0"/>
                <a:cs typeface="Times New Roman" pitchFamily="18" charset="0"/>
              </a:rPr>
              <a:t> Understanding RNA folding kinetic may lead to the design of an aptamer sequence that inhibits folding of HIV.</a:t>
            </a:r>
            <a:endParaRPr lang="en-US" sz="3300">
              <a:latin typeface="Times New Roman" pitchFamily="18" charset="0"/>
            </a:endParaRPr>
          </a:p>
        </p:txBody>
      </p:sp>
      <p:sp>
        <p:nvSpPr>
          <p:cNvPr id="1042" name="Text Box 569"/>
          <p:cNvSpPr txBox="1">
            <a:spLocks noChangeArrowheads="1"/>
          </p:cNvSpPr>
          <p:nvPr/>
        </p:nvSpPr>
        <p:spPr bwMode="auto">
          <a:xfrm>
            <a:off x="24892000" y="21442363"/>
            <a:ext cx="3860800" cy="938212"/>
          </a:xfrm>
          <a:prstGeom prst="rect">
            <a:avLst/>
          </a:prstGeom>
          <a:noFill/>
          <a:ln w="9525">
            <a:noFill/>
            <a:miter lim="800000"/>
            <a:headEnd/>
            <a:tailEnd/>
          </a:ln>
        </p:spPr>
        <p:txBody>
          <a:bodyPr lIns="76197" tIns="38098" rIns="76197" bIns="38098">
            <a:spAutoFit/>
          </a:bodyPr>
          <a:lstStyle/>
          <a:p>
            <a:pPr defTabSz="3657600"/>
            <a:r>
              <a:rPr lang="en-US" sz="3000" b="1">
                <a:solidFill>
                  <a:srgbClr val="FF0000"/>
                </a:solidFill>
                <a:latin typeface="Times New Roman" pitchFamily="18" charset="0"/>
              </a:rPr>
              <a:t>Acknowledgements</a:t>
            </a:r>
            <a:r>
              <a:rPr lang="en-US" sz="3300" b="1">
                <a:solidFill>
                  <a:srgbClr val="FF0000"/>
                </a:solidFill>
                <a:latin typeface="Times New Roman" pitchFamily="18" charset="0"/>
              </a:rPr>
              <a:t> </a:t>
            </a:r>
            <a:endParaRPr lang="en-US" sz="2800">
              <a:solidFill>
                <a:srgbClr val="FF0000"/>
              </a:solidFill>
              <a:latin typeface="Times New Roman" pitchFamily="18" charset="0"/>
            </a:endParaRPr>
          </a:p>
          <a:p>
            <a:pPr defTabSz="3657600">
              <a:buFont typeface="Arial" charset="0"/>
              <a:buChar char="•"/>
            </a:pPr>
            <a:r>
              <a:rPr lang="en-US" sz="2300">
                <a:latin typeface="Times New Roman" pitchFamily="18" charset="0"/>
              </a:rPr>
              <a:t>The MSU CCICADA Grant</a:t>
            </a:r>
          </a:p>
        </p:txBody>
      </p:sp>
      <p:pic>
        <p:nvPicPr>
          <p:cNvPr id="1043" name="Picture 388"/>
          <p:cNvPicPr>
            <a:picLocks noChangeAspect="1" noChangeArrowheads="1"/>
          </p:cNvPicPr>
          <p:nvPr/>
        </p:nvPicPr>
        <p:blipFill>
          <a:blip r:embed="rId5" cstate="print"/>
          <a:srcRect/>
          <a:stretch>
            <a:fillRect/>
          </a:stretch>
        </p:blipFill>
        <p:spPr bwMode="auto">
          <a:xfrm>
            <a:off x="33705800" y="782638"/>
            <a:ext cx="2709863" cy="1382712"/>
          </a:xfrm>
          <a:prstGeom prst="rect">
            <a:avLst/>
          </a:prstGeom>
          <a:noFill/>
          <a:ln w="9525">
            <a:noFill/>
            <a:miter lim="800000"/>
            <a:headEnd/>
            <a:tailEnd/>
          </a:ln>
        </p:spPr>
      </p:pic>
      <p:sp>
        <p:nvSpPr>
          <p:cNvPr id="1044" name="Text Box 6"/>
          <p:cNvSpPr txBox="1">
            <a:spLocks noChangeArrowheads="1"/>
          </p:cNvSpPr>
          <p:nvPr/>
        </p:nvSpPr>
        <p:spPr bwMode="auto">
          <a:xfrm>
            <a:off x="1447800" y="685800"/>
            <a:ext cx="33350200" cy="954088"/>
          </a:xfrm>
          <a:prstGeom prst="rect">
            <a:avLst/>
          </a:prstGeom>
          <a:noFill/>
          <a:ln w="9525">
            <a:noFill/>
            <a:miter lim="800000"/>
            <a:headEnd/>
            <a:tailEnd/>
          </a:ln>
        </p:spPr>
        <p:txBody>
          <a:bodyPr lIns="76197" tIns="38098" rIns="76197" bIns="38098">
            <a:spAutoFit/>
          </a:bodyPr>
          <a:lstStyle/>
          <a:p>
            <a:pPr algn="ctr"/>
            <a:r>
              <a:rPr lang="en-US" sz="3200" b="1">
                <a:latin typeface="Times New Roman" pitchFamily="18" charset="0"/>
                <a:cs typeface="Times New Roman" pitchFamily="18" charset="0"/>
              </a:rPr>
              <a:t>A PERL IMPLEMENTATION OF A CONTACT-WAITING TIME METRIC FOR HIV-RNA FOLDING PREDICTION:  ARE THERE NATIONAL SECURITY IMPLICATIONS? </a:t>
            </a:r>
          </a:p>
          <a:p>
            <a:pPr algn="ctr"/>
            <a:r>
              <a:rPr lang="en-US" sz="2500">
                <a:latin typeface="Times New Roman" pitchFamily="18" charset="0"/>
              </a:rPr>
              <a:t>Helene Nguewou</a:t>
            </a:r>
            <a:r>
              <a:rPr lang="en-US" sz="2500" baseline="30000">
                <a:latin typeface="Times New Roman" pitchFamily="18" charset="0"/>
              </a:rPr>
              <a:t>1</a:t>
            </a:r>
            <a:r>
              <a:rPr lang="en-US" sz="2500">
                <a:latin typeface="Times New Roman" pitchFamily="18" charset="0"/>
              </a:rPr>
              <a:t>, Asamoah Nkwanta</a:t>
            </a:r>
            <a:r>
              <a:rPr lang="en-US" sz="2500" baseline="30000">
                <a:latin typeface="Times New Roman" pitchFamily="18" charset="0"/>
              </a:rPr>
              <a:t>2</a:t>
            </a:r>
            <a:r>
              <a:rPr lang="en-US" sz="2500">
                <a:latin typeface="Times New Roman" pitchFamily="18" charset="0"/>
              </a:rPr>
              <a:t>. </a:t>
            </a:r>
            <a:r>
              <a:rPr lang="en-US" sz="2500" baseline="30000">
                <a:latin typeface="Times New Roman" pitchFamily="18" charset="0"/>
              </a:rPr>
              <a:t>1</a:t>
            </a:r>
            <a:r>
              <a:rPr lang="en-US" sz="2500">
                <a:latin typeface="Times New Roman" pitchFamily="18" charset="0"/>
              </a:rPr>
              <a:t>Department of Computer Science,</a:t>
            </a:r>
            <a:r>
              <a:rPr lang="en-US" sz="2500" baseline="30000">
                <a:latin typeface="Times New Roman" pitchFamily="18" charset="0"/>
              </a:rPr>
              <a:t> 2</a:t>
            </a:r>
            <a:r>
              <a:rPr lang="en-US" sz="2500">
                <a:latin typeface="Times New Roman" pitchFamily="18" charset="0"/>
              </a:rPr>
              <a:t>Department of Mathematics, Morgan State University, Baltimore MD 21251</a:t>
            </a:r>
          </a:p>
        </p:txBody>
      </p:sp>
      <p:grpSp>
        <p:nvGrpSpPr>
          <p:cNvPr id="1045" name="Group 73"/>
          <p:cNvGrpSpPr>
            <a:grpSpLocks/>
          </p:cNvGrpSpPr>
          <p:nvPr/>
        </p:nvGrpSpPr>
        <p:grpSpPr bwMode="auto">
          <a:xfrm>
            <a:off x="24815800" y="8629650"/>
            <a:ext cx="11455400" cy="3976688"/>
            <a:chOff x="24409400" y="8808024"/>
            <a:chExt cx="11861800" cy="3976530"/>
          </a:xfrm>
        </p:grpSpPr>
        <p:pic>
          <p:nvPicPr>
            <p:cNvPr id="1086" name="Picture 15"/>
            <p:cNvPicPr>
              <a:picLocks noChangeAspect="1" noChangeArrowheads="1"/>
            </p:cNvPicPr>
            <p:nvPr/>
          </p:nvPicPr>
          <p:blipFill>
            <a:blip r:embed="rId6" cstate="print"/>
            <a:srcRect/>
            <a:stretch>
              <a:fillRect/>
            </a:stretch>
          </p:blipFill>
          <p:spPr bwMode="auto">
            <a:xfrm>
              <a:off x="24409400" y="8808024"/>
              <a:ext cx="4412876" cy="3749367"/>
            </a:xfrm>
            <a:prstGeom prst="rect">
              <a:avLst/>
            </a:prstGeom>
            <a:noFill/>
            <a:ln w="9525">
              <a:noFill/>
              <a:miter lim="800000"/>
              <a:headEnd/>
              <a:tailEnd/>
            </a:ln>
          </p:spPr>
        </p:pic>
        <p:pic>
          <p:nvPicPr>
            <p:cNvPr id="1087" name="Picture 12"/>
            <p:cNvPicPr>
              <a:picLocks noChangeAspect="1" noChangeArrowheads="1"/>
            </p:cNvPicPr>
            <p:nvPr/>
          </p:nvPicPr>
          <p:blipFill>
            <a:blip r:embed="rId7" cstate="print"/>
            <a:srcRect/>
            <a:stretch>
              <a:fillRect/>
            </a:stretch>
          </p:blipFill>
          <p:spPr bwMode="auto">
            <a:xfrm>
              <a:off x="29729812" y="9620250"/>
              <a:ext cx="2429523" cy="2444750"/>
            </a:xfrm>
            <a:prstGeom prst="rect">
              <a:avLst/>
            </a:prstGeom>
            <a:noFill/>
            <a:ln w="9525">
              <a:noFill/>
              <a:miter lim="800000"/>
              <a:headEnd/>
              <a:tailEnd/>
            </a:ln>
          </p:spPr>
        </p:pic>
        <p:pic>
          <p:nvPicPr>
            <p:cNvPr id="1088" name="Picture 13"/>
            <p:cNvPicPr>
              <a:picLocks noChangeAspect="1" noChangeArrowheads="1"/>
            </p:cNvPicPr>
            <p:nvPr/>
          </p:nvPicPr>
          <p:blipFill>
            <a:blip r:embed="rId8" cstate="print"/>
            <a:srcRect/>
            <a:stretch>
              <a:fillRect/>
            </a:stretch>
          </p:blipFill>
          <p:spPr bwMode="auto">
            <a:xfrm>
              <a:off x="33064031" y="9829801"/>
              <a:ext cx="2702905" cy="1854199"/>
            </a:xfrm>
            <a:prstGeom prst="rect">
              <a:avLst/>
            </a:prstGeom>
            <a:noFill/>
            <a:ln w="9525">
              <a:noFill/>
              <a:miter lim="800000"/>
              <a:headEnd/>
              <a:tailEnd/>
            </a:ln>
          </p:spPr>
        </p:pic>
        <p:grpSp>
          <p:nvGrpSpPr>
            <p:cNvPr id="1089" name="Group 26"/>
            <p:cNvGrpSpPr>
              <a:grpSpLocks/>
            </p:cNvGrpSpPr>
            <p:nvPr/>
          </p:nvGrpSpPr>
          <p:grpSpPr bwMode="auto">
            <a:xfrm>
              <a:off x="28994847" y="10363200"/>
              <a:ext cx="567018" cy="762000"/>
              <a:chOff x="5715000" y="5562600"/>
              <a:chExt cx="457200" cy="457200"/>
            </a:xfrm>
          </p:grpSpPr>
          <p:cxnSp>
            <p:nvCxnSpPr>
              <p:cNvPr id="395" name="Straight Connector 394"/>
              <p:cNvCxnSpPr/>
              <p:nvPr/>
            </p:nvCxnSpPr>
            <p:spPr>
              <a:xfrm rot="5400000">
                <a:off x="5715039" y="5791498"/>
                <a:ext cx="45718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5715652" y="5791498"/>
                <a:ext cx="4559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0" name="Group 66"/>
            <p:cNvGrpSpPr>
              <a:grpSpLocks/>
            </p:cNvGrpSpPr>
            <p:nvPr/>
          </p:nvGrpSpPr>
          <p:grpSpPr bwMode="auto">
            <a:xfrm>
              <a:off x="32322994" y="10337800"/>
              <a:ext cx="591671" cy="939800"/>
              <a:chOff x="32562800" y="21920200"/>
              <a:chExt cx="609600" cy="939800"/>
            </a:xfrm>
          </p:grpSpPr>
          <p:grpSp>
            <p:nvGrpSpPr>
              <p:cNvPr id="1096" name="Group 65"/>
              <p:cNvGrpSpPr>
                <a:grpSpLocks/>
              </p:cNvGrpSpPr>
              <p:nvPr/>
            </p:nvGrpSpPr>
            <p:grpSpPr bwMode="auto">
              <a:xfrm>
                <a:off x="32623760" y="22707600"/>
                <a:ext cx="548640" cy="152400"/>
                <a:chOff x="32623760" y="22707600"/>
                <a:chExt cx="548640" cy="152400"/>
              </a:xfrm>
            </p:grpSpPr>
            <p:cxnSp>
              <p:nvCxnSpPr>
                <p:cNvPr id="403" name="Straight Connector 402"/>
                <p:cNvCxnSpPr/>
                <p:nvPr/>
              </p:nvCxnSpPr>
              <p:spPr bwMode="auto">
                <a:xfrm>
                  <a:off x="32623516" y="22708082"/>
                  <a:ext cx="54873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bwMode="auto">
                <a:xfrm>
                  <a:off x="32623516" y="22860476"/>
                  <a:ext cx="54873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7" name="TextBox 35"/>
              <p:cNvSpPr txBox="1">
                <a:spLocks noChangeArrowheads="1"/>
              </p:cNvSpPr>
              <p:nvPr/>
            </p:nvSpPr>
            <p:spPr bwMode="auto">
              <a:xfrm>
                <a:off x="32562800" y="21920200"/>
                <a:ext cx="482600" cy="923330"/>
              </a:xfrm>
              <a:prstGeom prst="rect">
                <a:avLst/>
              </a:prstGeom>
              <a:noFill/>
              <a:ln w="9525">
                <a:noFill/>
                <a:miter lim="800000"/>
                <a:headEnd/>
                <a:tailEnd/>
              </a:ln>
            </p:spPr>
            <p:txBody>
              <a:bodyPr>
                <a:spAutoFit/>
              </a:bodyPr>
              <a:lstStyle/>
              <a:p>
                <a:r>
                  <a:rPr lang="en-US" sz="5400" b="1">
                    <a:latin typeface="Calibri" pitchFamily="34" charset="0"/>
                  </a:rPr>
                  <a:t>?</a:t>
                </a:r>
                <a:endParaRPr lang="en-US" sz="5400" b="1"/>
              </a:p>
            </p:txBody>
          </p:sp>
        </p:grpSp>
        <p:sp>
          <p:nvSpPr>
            <p:cNvPr id="1091" name="TextBox 11"/>
            <p:cNvSpPr txBox="1">
              <a:spLocks noChangeArrowheads="1"/>
            </p:cNvSpPr>
            <p:nvPr/>
          </p:nvSpPr>
          <p:spPr bwMode="auto">
            <a:xfrm>
              <a:off x="25346212" y="12547600"/>
              <a:ext cx="2859741" cy="215444"/>
            </a:xfrm>
            <a:prstGeom prst="rect">
              <a:avLst/>
            </a:prstGeom>
            <a:noFill/>
            <a:ln w="9525">
              <a:noFill/>
              <a:miter lim="800000"/>
              <a:headEnd/>
              <a:tailEnd/>
            </a:ln>
          </p:spPr>
          <p:txBody>
            <a:bodyPr>
              <a:spAutoFit/>
            </a:bodyPr>
            <a:lstStyle/>
            <a:p>
              <a:r>
                <a:rPr lang="en-US" sz="800">
                  <a:latin typeface="Times New Roman" pitchFamily="18" charset="0"/>
                  <a:cs typeface="Times New Roman" pitchFamily="18" charset="0"/>
                </a:rPr>
                <a:t>http://img393.imageshack.us/img393/2136/zcustomtm5.jpg</a:t>
              </a:r>
            </a:p>
          </p:txBody>
        </p:sp>
        <p:sp>
          <p:nvSpPr>
            <p:cNvPr id="1092" name="TextBox 11"/>
            <p:cNvSpPr txBox="1">
              <a:spLocks noChangeArrowheads="1"/>
            </p:cNvSpPr>
            <p:nvPr/>
          </p:nvSpPr>
          <p:spPr bwMode="auto">
            <a:xfrm>
              <a:off x="29709782" y="12065000"/>
              <a:ext cx="2613212" cy="215444"/>
            </a:xfrm>
            <a:prstGeom prst="rect">
              <a:avLst/>
            </a:prstGeom>
            <a:noFill/>
            <a:ln w="9525">
              <a:noFill/>
              <a:miter lim="800000"/>
              <a:headEnd/>
              <a:tailEnd/>
            </a:ln>
          </p:spPr>
          <p:txBody>
            <a:bodyPr>
              <a:spAutoFit/>
            </a:bodyPr>
            <a:lstStyle/>
            <a:p>
              <a:r>
                <a:rPr lang="en-US" sz="800">
                  <a:latin typeface="Times New Roman" pitchFamily="18" charset="0"/>
                  <a:cs typeface="Times New Roman" pitchFamily="18" charset="0"/>
                </a:rPr>
                <a:t>http://img393.imageshack.us/img393/2136/zcustomtm5.jpg</a:t>
              </a:r>
            </a:p>
          </p:txBody>
        </p:sp>
        <p:sp>
          <p:nvSpPr>
            <p:cNvPr id="1093" name="TextBox 28"/>
            <p:cNvSpPr txBox="1">
              <a:spLocks noChangeArrowheads="1"/>
            </p:cNvSpPr>
            <p:nvPr/>
          </p:nvSpPr>
          <p:spPr bwMode="auto">
            <a:xfrm>
              <a:off x="32844441" y="11684000"/>
              <a:ext cx="3426759" cy="215444"/>
            </a:xfrm>
            <a:prstGeom prst="rect">
              <a:avLst/>
            </a:prstGeom>
            <a:noFill/>
            <a:ln w="9525">
              <a:noFill/>
              <a:miter lim="800000"/>
              <a:headEnd/>
              <a:tailEnd/>
            </a:ln>
          </p:spPr>
          <p:txBody>
            <a:bodyPr>
              <a:spAutoFit/>
            </a:bodyPr>
            <a:lstStyle/>
            <a:p>
              <a:r>
                <a:rPr lang="en-US" sz="800">
                  <a:latin typeface="Times New Roman" pitchFamily="18" charset="0"/>
                  <a:cs typeface="Times New Roman" pitchFamily="18" charset="0"/>
                </a:rPr>
                <a:t>http://justmytruth.files.wordpress.com/2009/05/american-flag-and-eagle.jpg</a:t>
              </a:r>
            </a:p>
          </p:txBody>
        </p:sp>
        <p:sp>
          <p:nvSpPr>
            <p:cNvPr id="409" name="TextBox 408"/>
            <p:cNvSpPr txBox="1"/>
            <p:nvPr/>
          </p:nvSpPr>
          <p:spPr>
            <a:xfrm>
              <a:off x="30399477" y="12446429"/>
              <a:ext cx="1158893" cy="338125"/>
            </a:xfrm>
            <a:prstGeom prst="rect">
              <a:avLst/>
            </a:prstGeom>
            <a:noFill/>
          </p:spPr>
          <p:txBody>
            <a:bodyPr>
              <a:spAutoFit/>
            </a:bodyPr>
            <a:lstStyle/>
            <a:p>
              <a:pPr>
                <a:defRPr/>
              </a:pPr>
              <a:r>
                <a:rPr lang="en-US" sz="1600" dirty="0">
                  <a:latin typeface="+mj-lt"/>
                  <a:cs typeface="Times New Roman" pitchFamily="18" charset="0"/>
                </a:rPr>
                <a:t>HIV Virus</a:t>
              </a:r>
            </a:p>
          </p:txBody>
        </p:sp>
        <p:sp>
          <p:nvSpPr>
            <p:cNvPr id="410" name="TextBox 409"/>
            <p:cNvSpPr txBox="1"/>
            <p:nvPr/>
          </p:nvSpPr>
          <p:spPr>
            <a:xfrm>
              <a:off x="33483282" y="12141642"/>
              <a:ext cx="2071212" cy="338125"/>
            </a:xfrm>
            <a:prstGeom prst="rect">
              <a:avLst/>
            </a:prstGeom>
            <a:noFill/>
          </p:spPr>
          <p:txBody>
            <a:bodyPr>
              <a:spAutoFit/>
            </a:bodyPr>
            <a:lstStyle/>
            <a:p>
              <a:pPr>
                <a:defRPr/>
              </a:pPr>
              <a:r>
                <a:rPr lang="en-US" sz="1600" dirty="0">
                  <a:latin typeface="+mj-lt"/>
                  <a:cs typeface="Times New Roman" pitchFamily="18" charset="0"/>
                </a:rPr>
                <a:t>National Security</a:t>
              </a:r>
            </a:p>
          </p:txBody>
        </p:sp>
      </p:grpSp>
      <p:sp>
        <p:nvSpPr>
          <p:cNvPr id="1046" name="Text Box 229"/>
          <p:cNvSpPr txBox="1">
            <a:spLocks noChangeArrowheads="1"/>
          </p:cNvSpPr>
          <p:nvPr/>
        </p:nvSpPr>
        <p:spPr bwMode="auto">
          <a:xfrm>
            <a:off x="11836400" y="13806718"/>
            <a:ext cx="10974388" cy="5616575"/>
          </a:xfrm>
          <a:prstGeom prst="rect">
            <a:avLst/>
          </a:prstGeom>
          <a:noFill/>
          <a:ln w="9525">
            <a:noFill/>
            <a:miter lim="800000"/>
            <a:headEnd/>
            <a:tailEnd/>
          </a:ln>
        </p:spPr>
        <p:txBody>
          <a:bodyPr lIns="76197" tIns="38098" rIns="76197" bIns="38098">
            <a:spAutoFit/>
          </a:bodyPr>
          <a:lstStyle/>
          <a:p>
            <a:pPr defTabSz="3657600">
              <a:spcBef>
                <a:spcPct val="50000"/>
              </a:spcBef>
            </a:pPr>
            <a:r>
              <a:rPr lang="en-US" sz="4500" b="1" dirty="0">
                <a:solidFill>
                  <a:srgbClr val="FF0000"/>
                </a:solidFill>
                <a:latin typeface="Times New Roman" pitchFamily="18" charset="0"/>
              </a:rPr>
              <a:t>Some Features of Perl Implementation </a:t>
            </a:r>
            <a:endParaRPr lang="en-US" sz="3300" dirty="0">
              <a:latin typeface="Times New Roman" pitchFamily="18" charset="0"/>
            </a:endParaRPr>
          </a:p>
          <a:p>
            <a:pPr defTabSz="3657600">
              <a:spcBef>
                <a:spcPct val="50000"/>
              </a:spcBef>
              <a:buFont typeface="Arial" charset="0"/>
              <a:buChar char="•"/>
            </a:pPr>
            <a:r>
              <a:rPr lang="en-US" sz="3000" dirty="0">
                <a:solidFill>
                  <a:schemeClr val="tx2"/>
                </a:solidFill>
                <a:latin typeface="Times New Roman" pitchFamily="18" charset="0"/>
              </a:rPr>
              <a:t> Cross platform portability </a:t>
            </a:r>
          </a:p>
          <a:p>
            <a:pPr defTabSz="3657600">
              <a:spcBef>
                <a:spcPct val="50000"/>
              </a:spcBef>
              <a:buFont typeface="Arial" charset="0"/>
              <a:buChar char="•"/>
            </a:pPr>
            <a:r>
              <a:rPr lang="en-US" sz="3000" dirty="0">
                <a:solidFill>
                  <a:schemeClr val="tx2"/>
                </a:solidFill>
                <a:latin typeface="Times New Roman" pitchFamily="18" charset="0"/>
              </a:rPr>
              <a:t> Good string processing</a:t>
            </a:r>
          </a:p>
          <a:p>
            <a:pPr defTabSz="3657600">
              <a:spcBef>
                <a:spcPct val="50000"/>
              </a:spcBef>
              <a:buFont typeface="Arial" charset="0"/>
              <a:buChar char="•"/>
            </a:pPr>
            <a:r>
              <a:rPr lang="en-US" sz="3000" dirty="0">
                <a:solidFill>
                  <a:schemeClr val="tx2"/>
                </a:solidFill>
                <a:latin typeface="Times New Roman" pitchFamily="18" charset="0"/>
              </a:rPr>
              <a:t> Flexible syntax and file handling</a:t>
            </a:r>
          </a:p>
          <a:p>
            <a:pPr defTabSz="3657600">
              <a:spcBef>
                <a:spcPct val="50000"/>
              </a:spcBef>
              <a:buFont typeface="Arial" charset="0"/>
              <a:buChar char="•"/>
            </a:pPr>
            <a:r>
              <a:rPr lang="en-US" sz="3000" dirty="0">
                <a:solidFill>
                  <a:schemeClr val="tx2"/>
                </a:solidFill>
                <a:latin typeface="Times New Roman" pitchFamily="18" charset="0"/>
              </a:rPr>
              <a:t> Hash tables, regular expressions</a:t>
            </a:r>
          </a:p>
          <a:p>
            <a:pPr defTabSz="3657600">
              <a:spcBef>
                <a:spcPct val="50000"/>
              </a:spcBef>
              <a:buFont typeface="Arial" charset="0"/>
              <a:buChar char="•"/>
            </a:pPr>
            <a:r>
              <a:rPr lang="en-US" sz="3000" dirty="0">
                <a:solidFill>
                  <a:schemeClr val="tx2"/>
                </a:solidFill>
                <a:latin typeface="Times New Roman" pitchFamily="18" charset="0"/>
              </a:rPr>
              <a:t> Subroutines, modules, packages</a:t>
            </a:r>
          </a:p>
          <a:p>
            <a:pPr defTabSz="3657600">
              <a:spcBef>
                <a:spcPct val="50000"/>
              </a:spcBef>
              <a:buFont typeface="Arial" charset="0"/>
              <a:buChar char="•"/>
            </a:pPr>
            <a:r>
              <a:rPr lang="en-US" sz="3000" dirty="0">
                <a:solidFill>
                  <a:schemeClr val="tx2"/>
                </a:solidFill>
                <a:latin typeface="Times New Roman" pitchFamily="18" charset="0"/>
              </a:rPr>
              <a:t> Enthusiastic user community</a:t>
            </a:r>
          </a:p>
          <a:p>
            <a:pPr defTabSz="3657600">
              <a:spcBef>
                <a:spcPct val="50000"/>
              </a:spcBef>
              <a:buFont typeface="Arial" charset="0"/>
              <a:buChar char="•"/>
            </a:pPr>
            <a:r>
              <a:rPr lang="en-US" sz="3000" dirty="0">
                <a:solidFill>
                  <a:schemeClr val="tx2"/>
                </a:solidFill>
                <a:latin typeface="Times New Roman" pitchFamily="18" charset="0"/>
              </a:rPr>
              <a:t> Free software</a:t>
            </a:r>
          </a:p>
        </p:txBody>
      </p:sp>
      <p:sp>
        <p:nvSpPr>
          <p:cNvPr id="1047" name="TextBox 72"/>
          <p:cNvSpPr txBox="1">
            <a:spLocks noChangeArrowheads="1"/>
          </p:cNvSpPr>
          <p:nvPr/>
        </p:nvSpPr>
        <p:spPr bwMode="auto">
          <a:xfrm>
            <a:off x="355600" y="22723475"/>
            <a:ext cx="11074400" cy="3278188"/>
          </a:xfrm>
          <a:prstGeom prst="rect">
            <a:avLst/>
          </a:prstGeom>
          <a:noFill/>
          <a:ln w="9525">
            <a:noFill/>
            <a:miter lim="800000"/>
            <a:headEnd/>
            <a:tailEnd/>
          </a:ln>
        </p:spPr>
        <p:txBody>
          <a:bodyPr>
            <a:spAutoFit/>
          </a:bodyPr>
          <a:lstStyle/>
          <a:p>
            <a:r>
              <a:rPr lang="en-US" sz="4200" b="1">
                <a:solidFill>
                  <a:srgbClr val="FF0000"/>
                </a:solidFill>
                <a:latin typeface="Times New Roman" pitchFamily="18" charset="0"/>
                <a:cs typeface="Times New Roman" pitchFamily="18" charset="0"/>
              </a:rPr>
              <a:t>Procedure</a:t>
            </a:r>
          </a:p>
          <a:p>
            <a:pPr>
              <a:buFont typeface="Arial" charset="0"/>
              <a:buChar char="•"/>
            </a:pPr>
            <a:r>
              <a:rPr lang="en-US" sz="3300">
                <a:latin typeface="Times New Roman" pitchFamily="18" charset="0"/>
                <a:cs typeface="Times New Roman" pitchFamily="18" charset="0"/>
              </a:rPr>
              <a:t> Convert a MATLAB program to calculate CWT metric into a Perl language</a:t>
            </a:r>
          </a:p>
          <a:p>
            <a:pPr>
              <a:buFont typeface="Arial" charset="0"/>
              <a:buChar char="•"/>
            </a:pPr>
            <a:r>
              <a:rPr lang="en-US" sz="3300">
                <a:latin typeface="Times New Roman" pitchFamily="18" charset="0"/>
                <a:cs typeface="Times New Roman" pitchFamily="18" charset="0"/>
              </a:rPr>
              <a:t> Test the Perl implementation against experimental database</a:t>
            </a:r>
          </a:p>
          <a:p>
            <a:pPr>
              <a:buFont typeface="Arial" charset="0"/>
              <a:buChar char="•"/>
            </a:pPr>
            <a:r>
              <a:rPr lang="en-US" sz="3300">
                <a:latin typeface="Times New Roman" pitchFamily="18" charset="0"/>
                <a:cs typeface="Times New Roman" pitchFamily="18" charset="0"/>
              </a:rPr>
              <a:t> Apply the Perl program to predict folding rates of a chosen HIV database</a:t>
            </a:r>
          </a:p>
        </p:txBody>
      </p:sp>
      <p:grpSp>
        <p:nvGrpSpPr>
          <p:cNvPr id="1048" name="Group 84"/>
          <p:cNvGrpSpPr>
            <a:grpSpLocks/>
          </p:cNvGrpSpPr>
          <p:nvPr/>
        </p:nvGrpSpPr>
        <p:grpSpPr bwMode="auto">
          <a:xfrm>
            <a:off x="1143000" y="16840200"/>
            <a:ext cx="9372600" cy="2901950"/>
            <a:chOff x="482599" y="16255999"/>
            <a:chExt cx="10490201" cy="4816837"/>
          </a:xfrm>
        </p:grpSpPr>
        <p:sp>
          <p:nvSpPr>
            <p:cNvPr id="1079" name="Rectangle 3"/>
            <p:cNvSpPr>
              <a:spLocks noChangeArrowheads="1"/>
            </p:cNvSpPr>
            <p:nvPr/>
          </p:nvSpPr>
          <p:spPr bwMode="auto">
            <a:xfrm>
              <a:off x="5012887" y="20756924"/>
              <a:ext cx="2057399" cy="315912"/>
            </a:xfrm>
            <a:prstGeom prst="rect">
              <a:avLst/>
            </a:prstGeom>
            <a:noFill/>
            <a:ln w="9525">
              <a:noFill/>
              <a:miter lim="800000"/>
              <a:headEnd/>
              <a:tailEnd/>
            </a:ln>
          </p:spPr>
          <p:txBody>
            <a:bodyPr lIns="76194" tIns="38097" rIns="76194" bIns="38097"/>
            <a:lstStyle/>
            <a:p>
              <a:pPr marL="1371600" indent="-1371600" defTabSz="3657600">
                <a:lnSpc>
                  <a:spcPct val="90000"/>
                </a:lnSpc>
                <a:spcBef>
                  <a:spcPct val="20000"/>
                </a:spcBef>
              </a:pPr>
              <a:r>
                <a:rPr lang="en-US" sz="800">
                  <a:latin typeface="Times New Roman" pitchFamily="18" charset="0"/>
                  <a:cs typeface="Times New Roman" pitchFamily="18" charset="0"/>
                </a:rPr>
                <a:t>(Source: Fourment and Gillings)</a:t>
              </a:r>
            </a:p>
          </p:txBody>
        </p:sp>
        <p:grpSp>
          <p:nvGrpSpPr>
            <p:cNvPr id="1080" name="Group 79"/>
            <p:cNvGrpSpPr>
              <a:grpSpLocks/>
            </p:cNvGrpSpPr>
            <p:nvPr/>
          </p:nvGrpSpPr>
          <p:grpSpPr bwMode="auto">
            <a:xfrm>
              <a:off x="6604000" y="16383000"/>
              <a:ext cx="4368800" cy="4161950"/>
              <a:chOff x="19050000" y="12242800"/>
              <a:chExt cx="4368800" cy="4161950"/>
            </a:xfrm>
          </p:grpSpPr>
          <p:pic>
            <p:nvPicPr>
              <p:cNvPr id="1084" name="Picture 3"/>
              <p:cNvPicPr>
                <a:picLocks noChangeAspect="1" noChangeArrowheads="1"/>
              </p:cNvPicPr>
              <p:nvPr/>
            </p:nvPicPr>
            <p:blipFill>
              <a:blip r:embed="rId9" cstate="print"/>
              <a:srcRect l="32031" t="32639" r="42448" b="38194"/>
              <a:stretch>
                <a:fillRect/>
              </a:stretch>
            </p:blipFill>
            <p:spPr bwMode="auto">
              <a:xfrm>
                <a:off x="19050000" y="12242800"/>
                <a:ext cx="4368800" cy="3744686"/>
              </a:xfrm>
              <a:prstGeom prst="rect">
                <a:avLst/>
              </a:prstGeom>
              <a:noFill/>
              <a:ln w="9525">
                <a:noFill/>
                <a:miter lim="800000"/>
                <a:headEnd/>
                <a:tailEnd/>
              </a:ln>
            </p:spPr>
          </p:pic>
          <p:sp>
            <p:nvSpPr>
              <p:cNvPr id="1085" name="TextBox 76"/>
              <p:cNvSpPr txBox="1">
                <a:spLocks noChangeArrowheads="1"/>
              </p:cNvSpPr>
              <p:nvPr/>
            </p:nvSpPr>
            <p:spPr bwMode="auto">
              <a:xfrm>
                <a:off x="19100800" y="15943084"/>
                <a:ext cx="4318000" cy="461666"/>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Speed comparison of the BLAST parsing program</a:t>
                </a:r>
              </a:p>
            </p:txBody>
          </p:sp>
        </p:grpSp>
        <p:grpSp>
          <p:nvGrpSpPr>
            <p:cNvPr id="1081" name="Group 78"/>
            <p:cNvGrpSpPr>
              <a:grpSpLocks/>
            </p:cNvGrpSpPr>
            <p:nvPr/>
          </p:nvGrpSpPr>
          <p:grpSpPr bwMode="auto">
            <a:xfrm>
              <a:off x="482599" y="16255999"/>
              <a:ext cx="4699001" cy="4721831"/>
              <a:chOff x="12471399" y="12115799"/>
              <a:chExt cx="4699001" cy="4721832"/>
            </a:xfrm>
          </p:grpSpPr>
          <p:pic>
            <p:nvPicPr>
              <p:cNvPr id="1082" name="Picture 2"/>
              <p:cNvPicPr>
                <a:picLocks noChangeAspect="1" noChangeArrowheads="1"/>
              </p:cNvPicPr>
              <p:nvPr/>
            </p:nvPicPr>
            <p:blipFill>
              <a:blip r:embed="rId10" cstate="print"/>
              <a:srcRect l="61980" t="10069" r="10938" b="58333"/>
              <a:stretch>
                <a:fillRect/>
              </a:stretch>
            </p:blipFill>
            <p:spPr bwMode="auto">
              <a:xfrm>
                <a:off x="12471399" y="12115799"/>
                <a:ext cx="4699001" cy="4111625"/>
              </a:xfrm>
              <a:prstGeom prst="rect">
                <a:avLst/>
              </a:prstGeom>
              <a:noFill/>
              <a:ln w="9525">
                <a:noFill/>
                <a:miter lim="800000"/>
                <a:headEnd/>
                <a:tailEnd/>
              </a:ln>
            </p:spPr>
          </p:pic>
          <p:sp>
            <p:nvSpPr>
              <p:cNvPr id="1083" name="TextBox 77"/>
              <p:cNvSpPr txBox="1">
                <a:spLocks noChangeArrowheads="1"/>
              </p:cNvSpPr>
              <p:nvPr/>
            </p:nvSpPr>
            <p:spPr bwMode="auto">
              <a:xfrm>
                <a:off x="12587455" y="16052801"/>
                <a:ext cx="4546600" cy="784830"/>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Memory usage comparison of the Neighbor-Joining</a:t>
                </a:r>
              </a:p>
              <a:p>
                <a:r>
                  <a:rPr lang="en-US" sz="1400">
                    <a:latin typeface="Times New Roman" pitchFamily="18" charset="0"/>
                    <a:cs typeface="Times New Roman" pitchFamily="18" charset="0"/>
                  </a:rPr>
                  <a:t>and global alignment programs.</a:t>
                </a:r>
              </a:p>
            </p:txBody>
          </p:sp>
        </p:grpSp>
      </p:grpSp>
      <p:sp>
        <p:nvSpPr>
          <p:cNvPr id="1049" name="TextBox 80"/>
          <p:cNvSpPr txBox="1">
            <a:spLocks noChangeArrowheads="1"/>
          </p:cNvSpPr>
          <p:nvPr/>
        </p:nvSpPr>
        <p:spPr bwMode="auto">
          <a:xfrm>
            <a:off x="11887200" y="2708275"/>
            <a:ext cx="12674600" cy="3662363"/>
          </a:xfrm>
          <a:prstGeom prst="rect">
            <a:avLst/>
          </a:prstGeom>
          <a:no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Contact-Waiting Time (CWT) metric </a:t>
            </a:r>
            <a:endParaRPr lang="en-US" sz="3200">
              <a:solidFill>
                <a:schemeClr val="tx2"/>
              </a:solidFill>
              <a:latin typeface="Times New Roman" pitchFamily="18" charset="0"/>
              <a:cs typeface="Times New Roman" pitchFamily="18" charset="0"/>
            </a:endParaRPr>
          </a:p>
          <a:p>
            <a:pPr>
              <a:buFont typeface="Arial" charset="0"/>
              <a:buChar char="•"/>
            </a:pPr>
            <a:r>
              <a:rPr lang="en-US" sz="3200" b="1">
                <a:solidFill>
                  <a:schemeClr val="tx2"/>
                </a:solidFill>
                <a:latin typeface="Times New Roman" pitchFamily="18" charset="0"/>
                <a:cs typeface="Times New Roman" pitchFamily="18" charset="0"/>
              </a:rPr>
              <a:t> </a:t>
            </a:r>
            <a:r>
              <a:rPr lang="en-US" sz="3200">
                <a:latin typeface="Times New Roman" pitchFamily="18" charset="0"/>
                <a:cs typeface="Times New Roman" pitchFamily="18" charset="0"/>
              </a:rPr>
              <a:t>Accounts for the energetic contributions of  RNA base contacts.</a:t>
            </a:r>
          </a:p>
          <a:p>
            <a:pPr>
              <a:buFont typeface="Arial" charset="0"/>
              <a:buChar char="•"/>
            </a:pPr>
            <a:r>
              <a:rPr lang="en-US" sz="3200">
                <a:latin typeface="Times New Roman" pitchFamily="18" charset="0"/>
                <a:cs typeface="Times New Roman" pitchFamily="18" charset="0"/>
              </a:rPr>
              <a:t> Accounts for entropic costs associated with the nucleation of RNA helices. </a:t>
            </a:r>
          </a:p>
          <a:p>
            <a:pPr>
              <a:buFont typeface="Arial" charset="0"/>
              <a:buChar char="•"/>
            </a:pPr>
            <a:r>
              <a:rPr lang="en-US" sz="3200">
                <a:latin typeface="Times New Roman" pitchFamily="18" charset="0"/>
                <a:cs typeface="Times New Roman" pitchFamily="18" charset="0"/>
              </a:rPr>
              <a:t> Other parameters: Length of sequence, Type of contacts , environment temperature, ionic concentration.</a:t>
            </a:r>
          </a:p>
          <a:p>
            <a:pPr>
              <a:buFont typeface="Arial" charset="0"/>
              <a:buChar char="•"/>
            </a:pPr>
            <a:r>
              <a:rPr lang="en-US" sz="3200">
                <a:latin typeface="Times New Roman" pitchFamily="18" charset="0"/>
                <a:cs typeface="Times New Roman" pitchFamily="18" charset="0"/>
              </a:rPr>
              <a:t> CWT highly correlates (correlation coefficient: -0.95, p &lt;&lt; 0.01) with the logarithm of the RNA folding rates.</a:t>
            </a:r>
          </a:p>
        </p:txBody>
      </p:sp>
      <p:grpSp>
        <p:nvGrpSpPr>
          <p:cNvPr id="1050" name="Group 85"/>
          <p:cNvGrpSpPr>
            <a:grpSpLocks/>
          </p:cNvGrpSpPr>
          <p:nvPr/>
        </p:nvGrpSpPr>
        <p:grpSpPr bwMode="auto">
          <a:xfrm>
            <a:off x="12350750" y="6451600"/>
            <a:ext cx="11728450" cy="2235200"/>
            <a:chOff x="12350750" y="6451600"/>
            <a:chExt cx="11728450" cy="2235200"/>
          </a:xfrm>
        </p:grpSpPr>
        <p:graphicFrame>
          <p:nvGraphicFramePr>
            <p:cNvPr id="1026" name="Object 4"/>
            <p:cNvGraphicFramePr>
              <a:graphicFrameLocks noChangeAspect="1"/>
            </p:cNvGraphicFramePr>
            <p:nvPr/>
          </p:nvGraphicFramePr>
          <p:xfrm>
            <a:off x="12350750" y="6451600"/>
            <a:ext cx="5636085" cy="869995"/>
          </p:xfrm>
          <a:graphic>
            <a:graphicData uri="http://schemas.openxmlformats.org/presentationml/2006/ole">
              <p:oleObj spid="_x0000_s1026" name="Equation" r:id="rId11" imgW="1917360" imgH="431640" progId="Equation.3">
                <p:embed/>
              </p:oleObj>
            </a:graphicData>
          </a:graphic>
        </p:graphicFrame>
        <p:sp>
          <p:nvSpPr>
            <p:cNvPr id="1076" name="TextBox 87"/>
            <p:cNvSpPr txBox="1">
              <a:spLocks noChangeArrowheads="1"/>
            </p:cNvSpPr>
            <p:nvPr/>
          </p:nvSpPr>
          <p:spPr bwMode="auto">
            <a:xfrm>
              <a:off x="18080150" y="6477963"/>
              <a:ext cx="5999050" cy="83099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Where </a:t>
              </a:r>
              <a:r>
                <a:rPr lang="el-GR" sz="2400">
                  <a:latin typeface="Times New Roman" pitchFamily="18" charset="0"/>
                  <a:cs typeface="Times New Roman" pitchFamily="18" charset="0"/>
                </a:rPr>
                <a:t>Δ</a:t>
              </a:r>
              <a:r>
                <a:rPr lang="en-US" sz="2400">
                  <a:latin typeface="Times New Roman" pitchFamily="18" charset="0"/>
                  <a:cs typeface="Times New Roman" pitchFamily="18" charset="0"/>
                </a:rPr>
                <a:t>G</a:t>
              </a:r>
              <a:r>
                <a:rPr lang="en-US" sz="2400" baseline="-25000">
                  <a:latin typeface="Times New Roman" pitchFamily="18" charset="0"/>
                  <a:cs typeface="Times New Roman" pitchFamily="18" charset="0"/>
                </a:rPr>
                <a:t>ij</a:t>
              </a:r>
              <a:r>
                <a:rPr lang="en-US" sz="2400">
                  <a:latin typeface="Times New Roman" pitchFamily="18" charset="0"/>
                  <a:cs typeface="Times New Roman" pitchFamily="18" charset="0"/>
                </a:rPr>
                <a:t>: energetic contributions due to i</a:t>
              </a:r>
              <a:r>
                <a:rPr lang="en-US" sz="2400" baseline="30000">
                  <a:latin typeface="Times New Roman" pitchFamily="18" charset="0"/>
                  <a:cs typeface="Times New Roman" pitchFamily="18" charset="0"/>
                </a:rPr>
                <a:t>th</a:t>
              </a:r>
              <a:r>
                <a:rPr lang="en-US" sz="2400">
                  <a:latin typeface="Times New Roman" pitchFamily="18" charset="0"/>
                  <a:cs typeface="Times New Roman" pitchFamily="18" charset="0"/>
                </a:rPr>
                <a:t> and j</a:t>
              </a:r>
              <a:r>
                <a:rPr lang="en-US" sz="2400" baseline="30000">
                  <a:latin typeface="Times New Roman" pitchFamily="18" charset="0"/>
                  <a:cs typeface="Times New Roman" pitchFamily="18" charset="0"/>
                </a:rPr>
                <a:t>th</a:t>
              </a:r>
              <a:r>
                <a:rPr lang="en-US" sz="2400">
                  <a:latin typeface="Times New Roman" pitchFamily="18" charset="0"/>
                  <a:cs typeface="Times New Roman" pitchFamily="18" charset="0"/>
                </a:rPr>
                <a:t> contacting bases</a:t>
              </a:r>
              <a:r>
                <a:rPr lang="en-US" sz="2400" baseline="-25000">
                  <a:latin typeface="Times New Roman" pitchFamily="18" charset="0"/>
                  <a:cs typeface="Times New Roman" pitchFamily="18" charset="0"/>
                </a:rPr>
                <a:t> </a:t>
              </a:r>
              <a:endParaRPr lang="en-US" sz="2400" baseline="-25000"/>
            </a:p>
          </p:txBody>
        </p:sp>
        <p:graphicFrame>
          <p:nvGraphicFramePr>
            <p:cNvPr id="1027" name="Object 6"/>
            <p:cNvGraphicFramePr>
              <a:graphicFrameLocks noChangeAspect="1"/>
            </p:cNvGraphicFramePr>
            <p:nvPr/>
          </p:nvGraphicFramePr>
          <p:xfrm>
            <a:off x="12404444" y="7545330"/>
            <a:ext cx="3243862" cy="1141470"/>
          </p:xfrm>
          <a:graphic>
            <a:graphicData uri="http://schemas.openxmlformats.org/presentationml/2006/ole">
              <p:oleObj spid="_x0000_s1027" name="Equation" r:id="rId12" imgW="939600" imgH="482400" progId="Equation.3">
                <p:embed/>
              </p:oleObj>
            </a:graphicData>
          </a:graphic>
        </p:graphicFrame>
        <p:sp>
          <p:nvSpPr>
            <p:cNvPr id="1077" name="TextBox 89"/>
            <p:cNvSpPr txBox="1">
              <a:spLocks noChangeArrowheads="1"/>
            </p:cNvSpPr>
            <p:nvPr/>
          </p:nvSpPr>
          <p:spPr bwMode="auto">
            <a:xfrm>
              <a:off x="15753346" y="7589183"/>
              <a:ext cx="4204463" cy="46166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For helix nucleating contact</a:t>
              </a:r>
            </a:p>
          </p:txBody>
        </p:sp>
        <p:sp>
          <p:nvSpPr>
            <p:cNvPr id="1078" name="TextBox 90"/>
            <p:cNvSpPr txBox="1">
              <a:spLocks noChangeArrowheads="1"/>
            </p:cNvSpPr>
            <p:nvPr/>
          </p:nvSpPr>
          <p:spPr bwMode="auto">
            <a:xfrm>
              <a:off x="15753346" y="8188791"/>
              <a:ext cx="4922298" cy="46166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For non-helix nucleating contact</a:t>
              </a:r>
            </a:p>
          </p:txBody>
        </p:sp>
      </p:grpSp>
      <p:grpSp>
        <p:nvGrpSpPr>
          <p:cNvPr id="1051" name="Group 116"/>
          <p:cNvGrpSpPr>
            <a:grpSpLocks/>
          </p:cNvGrpSpPr>
          <p:nvPr/>
        </p:nvGrpSpPr>
        <p:grpSpPr bwMode="auto">
          <a:xfrm>
            <a:off x="14173200" y="11912600"/>
            <a:ext cx="8305800" cy="1861457"/>
            <a:chOff x="13728621" y="13258800"/>
            <a:chExt cx="8477737" cy="2844800"/>
          </a:xfrm>
        </p:grpSpPr>
        <p:pic>
          <p:nvPicPr>
            <p:cNvPr id="1074" name="Picture 7"/>
            <p:cNvPicPr>
              <a:picLocks noChangeAspect="1" noChangeArrowheads="1"/>
            </p:cNvPicPr>
            <p:nvPr/>
          </p:nvPicPr>
          <p:blipFill>
            <a:blip r:embed="rId13" cstate="print"/>
            <a:srcRect l="14799" t="11111" r="45313" b="57384"/>
            <a:stretch>
              <a:fillRect/>
            </a:stretch>
          </p:blipFill>
          <p:spPr bwMode="auto">
            <a:xfrm>
              <a:off x="16332200" y="13258800"/>
              <a:ext cx="5874158" cy="2844800"/>
            </a:xfrm>
            <a:prstGeom prst="rect">
              <a:avLst/>
            </a:prstGeom>
            <a:noFill/>
            <a:ln w="9525">
              <a:solidFill>
                <a:schemeClr val="accent1"/>
              </a:solidFill>
              <a:miter lim="800000"/>
              <a:headEnd/>
              <a:tailEnd/>
            </a:ln>
          </p:spPr>
        </p:pic>
        <p:sp>
          <p:nvSpPr>
            <p:cNvPr id="1075" name="TextBox 95"/>
            <p:cNvSpPr txBox="1">
              <a:spLocks noChangeArrowheads="1"/>
            </p:cNvSpPr>
            <p:nvPr/>
          </p:nvSpPr>
          <p:spPr bwMode="auto">
            <a:xfrm>
              <a:off x="13728621" y="14859000"/>
              <a:ext cx="2540729" cy="813716"/>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CWT implemented on two sequences in MATLAB</a:t>
              </a:r>
            </a:p>
          </p:txBody>
        </p:sp>
      </p:grpSp>
      <p:grpSp>
        <p:nvGrpSpPr>
          <p:cNvPr id="1052" name="Group 115"/>
          <p:cNvGrpSpPr>
            <a:grpSpLocks/>
          </p:cNvGrpSpPr>
          <p:nvPr/>
        </p:nvGrpSpPr>
        <p:grpSpPr bwMode="auto">
          <a:xfrm>
            <a:off x="18948400" y="14782800"/>
            <a:ext cx="5486400" cy="5892800"/>
            <a:chOff x="18516600" y="18872200"/>
            <a:chExt cx="5486400" cy="4292600"/>
          </a:xfrm>
        </p:grpSpPr>
        <p:grpSp>
          <p:nvGrpSpPr>
            <p:cNvPr id="1057" name="Group 98"/>
            <p:cNvGrpSpPr>
              <a:grpSpLocks/>
            </p:cNvGrpSpPr>
            <p:nvPr/>
          </p:nvGrpSpPr>
          <p:grpSpPr bwMode="auto">
            <a:xfrm>
              <a:off x="18516600" y="18872200"/>
              <a:ext cx="5223168" cy="4292600"/>
              <a:chOff x="1622859" y="381000"/>
              <a:chExt cx="6191109" cy="5715000"/>
            </a:xfrm>
          </p:grpSpPr>
          <p:sp>
            <p:nvSpPr>
              <p:cNvPr id="100" name="Rectangle 99"/>
              <p:cNvSpPr/>
              <p:nvPr/>
            </p:nvSpPr>
            <p:spPr>
              <a:xfrm>
                <a:off x="2209946" y="381000"/>
                <a:ext cx="1219335" cy="1066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a:latin typeface="Times New Roman" pitchFamily="18" charset="0"/>
                    <a:cs typeface="Times New Roman" pitchFamily="18" charset="0"/>
                  </a:rPr>
                  <a:t>Database</a:t>
                </a:r>
              </a:p>
            </p:txBody>
          </p:sp>
          <p:sp>
            <p:nvSpPr>
              <p:cNvPr id="101" name="Oval 100"/>
              <p:cNvSpPr/>
              <p:nvPr/>
            </p:nvSpPr>
            <p:spPr>
              <a:xfrm>
                <a:off x="2132798" y="2133066"/>
                <a:ext cx="1448902" cy="7621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a:latin typeface="Times New Roman" pitchFamily="18" charset="0"/>
                    <a:cs typeface="Times New Roman" pitchFamily="18" charset="0"/>
                  </a:rPr>
                  <a:t>Perl code</a:t>
                </a:r>
              </a:p>
            </p:txBody>
          </p:sp>
          <p:sp>
            <p:nvSpPr>
              <p:cNvPr id="102" name="Rounded Rectangle 101"/>
              <p:cNvSpPr/>
              <p:nvPr/>
            </p:nvSpPr>
            <p:spPr>
              <a:xfrm>
                <a:off x="2132798" y="3581832"/>
                <a:ext cx="1524169" cy="83754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a:latin typeface="Times New Roman" pitchFamily="18" charset="0"/>
                    <a:cs typeface="Times New Roman" pitchFamily="18" charset="0"/>
                  </a:rPr>
                  <a:t>Machine executable binary</a:t>
                </a:r>
              </a:p>
            </p:txBody>
          </p:sp>
          <p:sp>
            <p:nvSpPr>
              <p:cNvPr id="103" name="Rounded Rectangle 102"/>
              <p:cNvSpPr/>
              <p:nvPr/>
            </p:nvSpPr>
            <p:spPr>
              <a:xfrm>
                <a:off x="2132798" y="5106037"/>
                <a:ext cx="1448902" cy="98996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a:latin typeface="Times New Roman" pitchFamily="18" charset="0"/>
                    <a:cs typeface="Times New Roman" pitchFamily="18" charset="0"/>
                  </a:rPr>
                  <a:t>Run the script</a:t>
                </a:r>
              </a:p>
            </p:txBody>
          </p:sp>
          <p:sp>
            <p:nvSpPr>
              <p:cNvPr id="104" name="Rounded Rectangle 103"/>
              <p:cNvSpPr/>
              <p:nvPr/>
            </p:nvSpPr>
            <p:spPr>
              <a:xfrm>
                <a:off x="4488674" y="3609544"/>
                <a:ext cx="1294603" cy="837543"/>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a:latin typeface="Times New Roman" pitchFamily="18" charset="0"/>
                    <a:cs typeface="Times New Roman" pitchFamily="18" charset="0"/>
                  </a:rPr>
                  <a:t>Error statement</a:t>
                </a:r>
              </a:p>
            </p:txBody>
          </p:sp>
          <p:sp>
            <p:nvSpPr>
              <p:cNvPr id="105" name="Rounded Rectangle 104"/>
              <p:cNvSpPr/>
              <p:nvPr/>
            </p:nvSpPr>
            <p:spPr>
              <a:xfrm>
                <a:off x="6441869" y="3637257"/>
                <a:ext cx="1371752" cy="837543"/>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a:latin typeface="Times New Roman" pitchFamily="18" charset="0"/>
                    <a:cs typeface="Times New Roman" pitchFamily="18" charset="0"/>
                  </a:rPr>
                  <a:t>Exit command prompt</a:t>
                </a:r>
              </a:p>
            </p:txBody>
          </p:sp>
          <p:cxnSp>
            <p:nvCxnSpPr>
              <p:cNvPr id="106" name="Straight Arrow Connector 105"/>
              <p:cNvCxnSpPr/>
              <p:nvPr/>
            </p:nvCxnSpPr>
            <p:spPr>
              <a:xfrm rot="5400000">
                <a:off x="2770685" y="1800341"/>
                <a:ext cx="457262" cy="18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2632380" y="3283919"/>
                <a:ext cx="45726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flipH="1" flipV="1">
                <a:off x="2403326" y="1786742"/>
                <a:ext cx="478816" cy="75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2632380" y="4794267"/>
                <a:ext cx="4572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3734116" y="3975970"/>
                <a:ext cx="630367" cy="215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5867953" y="4003682"/>
                <a:ext cx="504293" cy="76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1" name="TextBox 111"/>
              <p:cNvSpPr txBox="1">
                <a:spLocks noChangeArrowheads="1"/>
              </p:cNvSpPr>
              <p:nvPr/>
            </p:nvSpPr>
            <p:spPr bwMode="auto">
              <a:xfrm>
                <a:off x="1652967" y="2951021"/>
                <a:ext cx="1117939" cy="655619"/>
              </a:xfrm>
              <a:prstGeom prst="rect">
                <a:avLst/>
              </a:prstGeom>
              <a:noFill/>
              <a:ln w="9525">
                <a:noFill/>
                <a:miter lim="800000"/>
                <a:headEnd/>
                <a:tailEnd/>
              </a:ln>
            </p:spPr>
            <p:txBody>
              <a:bodyPr>
                <a:spAutoFit/>
              </a:bodyPr>
              <a:lstStyle/>
              <a:p>
                <a:r>
                  <a:rPr lang="en-US" sz="1300">
                    <a:latin typeface="Times New Roman" pitchFamily="18" charset="0"/>
                    <a:cs typeface="Times New Roman" pitchFamily="18" charset="0"/>
                  </a:rPr>
                  <a:t>Language interpreter</a:t>
                </a:r>
              </a:p>
            </p:txBody>
          </p:sp>
          <p:sp>
            <p:nvSpPr>
              <p:cNvPr id="1072" name="TextBox 112"/>
              <p:cNvSpPr txBox="1">
                <a:spLocks noChangeArrowheads="1"/>
              </p:cNvSpPr>
              <p:nvPr/>
            </p:nvSpPr>
            <p:spPr bwMode="auto">
              <a:xfrm>
                <a:off x="1622859" y="4641888"/>
                <a:ext cx="1134196" cy="389274"/>
              </a:xfrm>
              <a:prstGeom prst="rect">
                <a:avLst/>
              </a:prstGeom>
              <a:noFill/>
              <a:ln w="9525">
                <a:noFill/>
                <a:miter lim="800000"/>
                <a:headEnd/>
                <a:tailEnd/>
              </a:ln>
            </p:spPr>
            <p:txBody>
              <a:bodyPr>
                <a:spAutoFit/>
              </a:bodyPr>
              <a:lstStyle/>
              <a:p>
                <a:r>
                  <a:rPr lang="en-US" sz="1300">
                    <a:latin typeface="Times New Roman" pitchFamily="18" charset="0"/>
                    <a:cs typeface="Times New Roman" pitchFamily="18" charset="0"/>
                  </a:rPr>
                  <a:t>If no error</a:t>
                </a:r>
              </a:p>
            </p:txBody>
          </p:sp>
          <p:sp>
            <p:nvSpPr>
              <p:cNvPr id="1073" name="TextBox 113"/>
              <p:cNvSpPr txBox="1">
                <a:spLocks noChangeArrowheads="1"/>
              </p:cNvSpPr>
              <p:nvPr/>
            </p:nvSpPr>
            <p:spPr bwMode="auto">
              <a:xfrm>
                <a:off x="3685329" y="3424492"/>
                <a:ext cx="857913" cy="389274"/>
              </a:xfrm>
              <a:prstGeom prst="rect">
                <a:avLst/>
              </a:prstGeom>
              <a:noFill/>
              <a:ln w="9525">
                <a:noFill/>
                <a:miter lim="800000"/>
                <a:headEnd/>
                <a:tailEnd/>
              </a:ln>
            </p:spPr>
            <p:txBody>
              <a:bodyPr>
                <a:spAutoFit/>
              </a:bodyPr>
              <a:lstStyle/>
              <a:p>
                <a:r>
                  <a:rPr lang="en-US" sz="1300">
                    <a:latin typeface="Times New Roman" pitchFamily="18" charset="0"/>
                    <a:cs typeface="Times New Roman" pitchFamily="18" charset="0"/>
                  </a:rPr>
                  <a:t>If error</a:t>
                </a:r>
              </a:p>
            </p:txBody>
          </p:sp>
        </p:grpSp>
        <p:sp>
          <p:nvSpPr>
            <p:cNvPr id="1058" name="TextBox 114"/>
            <p:cNvSpPr txBox="1">
              <a:spLocks noChangeArrowheads="1"/>
            </p:cNvSpPr>
            <p:nvPr/>
          </p:nvSpPr>
          <p:spPr bwMode="auto">
            <a:xfrm>
              <a:off x="20320000" y="22733000"/>
              <a:ext cx="3683000" cy="338554"/>
            </a:xfrm>
            <a:prstGeom prst="rect">
              <a:avLst/>
            </a:prstGeom>
            <a:noFill/>
            <a:ln w="9525">
              <a:noFill/>
              <a:miter lim="800000"/>
              <a:headEnd/>
              <a:tailEnd/>
            </a:ln>
          </p:spPr>
          <p:txBody>
            <a:bodyPr>
              <a:spAutoFit/>
            </a:bodyPr>
            <a:lstStyle/>
            <a:p>
              <a:r>
                <a:rPr lang="en-US" sz="1600" i="1">
                  <a:latin typeface="Times New Roman" pitchFamily="18" charset="0"/>
                  <a:cs typeface="Times New Roman" pitchFamily="18" charset="0"/>
                </a:rPr>
                <a:t>Flow chart for execution of Perl programs</a:t>
              </a:r>
            </a:p>
          </p:txBody>
        </p:sp>
      </p:grpSp>
      <p:grpSp>
        <p:nvGrpSpPr>
          <p:cNvPr id="1053" name="Group 121"/>
          <p:cNvGrpSpPr>
            <a:grpSpLocks/>
          </p:cNvGrpSpPr>
          <p:nvPr/>
        </p:nvGrpSpPr>
        <p:grpSpPr bwMode="auto">
          <a:xfrm>
            <a:off x="12344400" y="19707225"/>
            <a:ext cx="11557000" cy="2644775"/>
            <a:chOff x="12420600" y="20164425"/>
            <a:chExt cx="11557000" cy="2866340"/>
          </a:xfrm>
        </p:grpSpPr>
        <p:pic>
          <p:nvPicPr>
            <p:cNvPr id="1054" name="Picture 51"/>
            <p:cNvPicPr>
              <a:picLocks noChangeAspect="1" noChangeArrowheads="1"/>
            </p:cNvPicPr>
            <p:nvPr/>
          </p:nvPicPr>
          <p:blipFill>
            <a:blip r:embed="rId14" cstate="print"/>
            <a:srcRect l="4170" t="14023" r="71065" b="53328"/>
            <a:stretch>
              <a:fillRect/>
            </a:stretch>
          </p:blipFill>
          <p:spPr bwMode="auto">
            <a:xfrm>
              <a:off x="12420600" y="20164425"/>
              <a:ext cx="4675188" cy="2822575"/>
            </a:xfrm>
            <a:prstGeom prst="rect">
              <a:avLst/>
            </a:prstGeom>
            <a:noFill/>
            <a:ln w="12700" cap="sq">
              <a:noFill/>
              <a:miter lim="800000"/>
              <a:headEnd type="none" w="sm" len="sm"/>
              <a:tailEnd type="none" w="sm" len="sm"/>
            </a:ln>
          </p:spPr>
        </p:pic>
        <p:sp>
          <p:nvSpPr>
            <p:cNvPr id="1055" name="Text Box 48"/>
            <p:cNvSpPr txBox="1">
              <a:spLocks noChangeArrowheads="1"/>
            </p:cNvSpPr>
            <p:nvPr/>
          </p:nvSpPr>
          <p:spPr bwMode="auto">
            <a:xfrm>
              <a:off x="16881475" y="21620163"/>
              <a:ext cx="7096125" cy="1077218"/>
            </a:xfrm>
            <a:prstGeom prst="rect">
              <a:avLst/>
            </a:prstGeom>
            <a:solidFill>
              <a:srgbClr val="FFCC66"/>
            </a:solidFill>
            <a:ln w="12700" cap="sq">
              <a:noFill/>
              <a:miter lim="800000"/>
              <a:headEnd type="none" w="sm" len="sm"/>
              <a:tailEnd type="none" w="sm" len="sm"/>
            </a:ln>
          </p:spPr>
          <p:txBody>
            <a:bodyPr>
              <a:spAutoFit/>
            </a:bodyPr>
            <a:lstStyle/>
            <a:p>
              <a:r>
                <a:rPr lang="en-US" sz="1600">
                  <a:latin typeface="Courier New" pitchFamily="49" charset="0"/>
                </a:rPr>
                <a:t>C:\DOCUME~1\HELENE~1\MYDOCU~1\PERLPR~1&gt;perl BioDogma2.pl</a:t>
              </a:r>
            </a:p>
            <a:p>
              <a:r>
                <a:rPr lang="en-US" sz="1600">
                  <a:latin typeface="Courier New" pitchFamily="49" charset="0"/>
                </a:rPr>
                <a:t>Enter a DNA Sequence: ACCATGGATAGACCATTAAGGAC</a:t>
              </a:r>
            </a:p>
            <a:p>
              <a:r>
                <a:rPr lang="en-US" sz="1600">
                  <a:latin typeface="Courier New" pitchFamily="49" charset="0"/>
                </a:rPr>
                <a:t>DNA: ACCATGGATAGACCATTAAGGAC</a:t>
              </a:r>
            </a:p>
            <a:p>
              <a:r>
                <a:rPr lang="en-US" sz="1600">
                  <a:latin typeface="Courier New" pitchFamily="49" charset="0"/>
                </a:rPr>
                <a:t>RNA: GUCCUUAAUGGUCUAUCCAUGGU</a:t>
              </a:r>
            </a:p>
          </p:txBody>
        </p:sp>
        <p:sp>
          <p:nvSpPr>
            <p:cNvPr id="1056" name="TextBox 120"/>
            <p:cNvSpPr txBox="1">
              <a:spLocks noChangeArrowheads="1"/>
            </p:cNvSpPr>
            <p:nvPr/>
          </p:nvSpPr>
          <p:spPr bwMode="auto">
            <a:xfrm>
              <a:off x="17373600" y="22707600"/>
              <a:ext cx="5638800" cy="323165"/>
            </a:xfrm>
            <a:prstGeom prst="rect">
              <a:avLst/>
            </a:prstGeom>
            <a:noFill/>
            <a:ln w="9525">
              <a:noFill/>
              <a:miter lim="800000"/>
              <a:headEnd/>
              <a:tailEnd/>
            </a:ln>
          </p:spPr>
          <p:txBody>
            <a:bodyPr>
              <a:spAutoFit/>
            </a:bodyPr>
            <a:lstStyle/>
            <a:p>
              <a:r>
                <a:rPr lang="en-US" sz="1500" i="1">
                  <a:latin typeface="Times New Roman" pitchFamily="18" charset="0"/>
                  <a:cs typeface="Times New Roman" pitchFamily="18" charset="0"/>
                </a:rPr>
                <a:t>Example of Perl program in Bioinformatics</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3326</TotalTime>
  <Words>1042</Words>
  <Application>Microsoft Office PowerPoint</Application>
  <PresentationFormat>Custom</PresentationFormat>
  <Paragraphs>88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Equation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Helene Nguewou</dc:creator>
  <cp:lastModifiedBy>Helene Nguewou-Hyousse</cp:lastModifiedBy>
  <cp:revision>214</cp:revision>
  <dcterms:created xsi:type="dcterms:W3CDTF">2009-04-20T15:41:45Z</dcterms:created>
  <dcterms:modified xsi:type="dcterms:W3CDTF">2010-03-25T00:35:09Z</dcterms:modified>
</cp:coreProperties>
</file>