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howSpecialPlsOnTitleSld="0" strictFirstAndLastChars="0" saveSubsetFonts="1">
  <p:sldMasterIdLst>
    <p:sldMasterId id="2147483648" r:id="rId1"/>
    <p:sldMasterId id="2147483649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1pPr>
    <a:lvl2pPr marL="2286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2pPr>
    <a:lvl3pPr marL="4572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3pPr>
    <a:lvl4pPr marL="6858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4pPr>
    <a:lvl5pPr marL="9144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</p:sp>
      <p:sp>
        <p:nvSpPr>
          <p:cNvPr id="3074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Noteworthy Bold" charset="0"/>
              </a:rPr>
              <a:t>Click to edit Master text styles</a:t>
            </a:r>
          </a:p>
          <a:p>
            <a:pPr lvl="1"/>
            <a:r>
              <a:rPr lang="en-US" smtClean="0">
                <a:sym typeface="Noteworthy Bold" charset="0"/>
              </a:rPr>
              <a:t>Second level</a:t>
            </a:r>
          </a:p>
          <a:p>
            <a:pPr lvl="2"/>
            <a:r>
              <a:rPr lang="en-US" smtClean="0">
                <a:sym typeface="Noteworthy Bold" charset="0"/>
              </a:rPr>
              <a:t>Third level</a:t>
            </a:r>
          </a:p>
          <a:p>
            <a:pPr lvl="3"/>
            <a:r>
              <a:rPr lang="en-US" smtClean="0">
                <a:sym typeface="Noteworthy Bold" charset="0"/>
              </a:rPr>
              <a:t>Fourth level</a:t>
            </a:r>
          </a:p>
          <a:p>
            <a:pPr lvl="4"/>
            <a:r>
              <a:rPr lang="en-US" smtClean="0">
                <a:sym typeface="Noteworthy Bold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3079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1pPr>
    <a:lvl2pPr marL="2286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2pPr>
    <a:lvl3pPr marL="4572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3pPr>
    <a:lvl4pPr marL="6858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4pPr>
    <a:lvl5pPr marL="9144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66700"/>
            <a:ext cx="2057400" cy="5859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6700"/>
            <a:ext cx="6019800" cy="58594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2249488"/>
            <a:ext cx="3954463" cy="346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2249488"/>
            <a:ext cx="3956050" cy="346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8125" y="0"/>
            <a:ext cx="2014538" cy="5716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0"/>
            <a:ext cx="5895975" cy="5716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4A4751"/>
            </a:gs>
            <a:gs pos="59999">
              <a:srgbClr val="645F6D"/>
            </a:gs>
            <a:gs pos="100000">
              <a:srgbClr val="8B869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/>
          </p:cNvSpPr>
          <p:nvPr/>
        </p:nvSpPr>
        <p:spPr bwMode="auto">
          <a:xfrm>
            <a:off x="6350" y="12700"/>
            <a:ext cx="9129713" cy="68373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gradFill rotWithShape="0">
            <a:gsLst>
              <a:gs pos="0">
                <a:srgbClr val="C9C2D1">
                  <a:alpha val="9999"/>
                </a:srgbClr>
              </a:gs>
              <a:gs pos="30000">
                <a:srgbClr val="C9C2D1">
                  <a:alpha val="7299"/>
                </a:srgbClr>
              </a:gs>
              <a:gs pos="100000">
                <a:srgbClr val="C9C2D1">
                  <a:alpha val="999"/>
                </a:srgbClr>
              </a:gs>
            </a:gsLst>
            <a:lin ang="18900000"/>
          </a:gra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91440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0" y="6350"/>
            <a:ext cx="9136063" cy="6843713"/>
          </a:xfrm>
          <a:prstGeom prst="line">
            <a:avLst/>
          </a:prstGeom>
          <a:noFill/>
          <a:ln w="5000" cap="rnd" cmpd="sng">
            <a:solidFill>
              <a:srgbClr val="BEBDC1">
                <a:alpha val="34999"/>
              </a:srgb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auto">
          <a:xfrm flipH="1">
            <a:off x="6467475" y="4948238"/>
            <a:ext cx="2673350" cy="1900237"/>
          </a:xfrm>
          <a:prstGeom prst="line">
            <a:avLst/>
          </a:prstGeom>
          <a:noFill/>
          <a:ln w="6000" cap="rnd" cmpd="sng">
            <a:solidFill>
              <a:srgbClr val="C5C4C7">
                <a:alpha val="45000"/>
              </a:srgb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" name="Rectangle 4"/>
          <p:cNvSpPr>
            <a:spLocks noGrp="1"/>
          </p:cNvSpPr>
          <p:nvPr>
            <p:ph type="title"/>
          </p:nvPr>
        </p:nvSpPr>
        <p:spPr bwMode="auto">
          <a:xfrm>
            <a:off x="457200" y="266700"/>
            <a:ext cx="8229600" cy="1398588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fade thruBlk="1"/>
  </p:transition>
  <p:txStyles>
    <p:titleStyle>
      <a:lvl1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1pPr>
      <a:lvl2pPr marL="457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2pPr>
      <a:lvl3pPr marL="914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3pPr>
      <a:lvl4pPr marL="1371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4pPr>
      <a:lvl5pPr marL="18288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5pPr>
      <a:lvl6pPr marL="22860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6pPr>
      <a:lvl7pPr marL="2743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7pPr>
      <a:lvl8pPr marL="3200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8pPr>
      <a:lvl9pPr marL="3657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4A4751"/>
            </a:gs>
            <a:gs pos="59999">
              <a:srgbClr val="645F6D"/>
            </a:gs>
            <a:gs pos="100000">
              <a:srgbClr val="8B869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/>
          </p:cNvSpPr>
          <p:nvPr/>
        </p:nvSpPr>
        <p:spPr bwMode="auto">
          <a:xfrm>
            <a:off x="6350" y="12700"/>
            <a:ext cx="9129713" cy="68373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gradFill rotWithShape="0">
            <a:gsLst>
              <a:gs pos="0">
                <a:srgbClr val="C9C2D1">
                  <a:alpha val="9999"/>
                </a:srgbClr>
              </a:gs>
              <a:gs pos="30000">
                <a:srgbClr val="C9C2D1">
                  <a:alpha val="7299"/>
                </a:srgbClr>
              </a:gs>
              <a:gs pos="100000">
                <a:srgbClr val="C9C2D1">
                  <a:alpha val="999"/>
                </a:srgbClr>
              </a:gs>
            </a:gsLst>
            <a:lin ang="18900000"/>
          </a:gra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91440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0" y="6350"/>
            <a:ext cx="9136063" cy="6843713"/>
          </a:xfrm>
          <a:prstGeom prst="line">
            <a:avLst/>
          </a:prstGeom>
          <a:noFill/>
          <a:ln w="5000" cap="rnd" cmpd="sng">
            <a:solidFill>
              <a:srgbClr val="BEBDC1">
                <a:alpha val="34999"/>
              </a:srgb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 flipH="1">
            <a:off x="6467475" y="4948238"/>
            <a:ext cx="2673350" cy="1900237"/>
          </a:xfrm>
          <a:prstGeom prst="line">
            <a:avLst/>
          </a:prstGeom>
          <a:noFill/>
          <a:ln w="6000" cap="rnd" cmpd="sng">
            <a:solidFill>
              <a:srgbClr val="C5C4C7">
                <a:alpha val="45000"/>
              </a:srgb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2" name="AutoShape 4"/>
          <p:cNvSpPr>
            <a:spLocks/>
          </p:cNvSpPr>
          <p:nvPr/>
        </p:nvSpPr>
        <p:spPr bwMode="auto">
          <a:xfrm rot="16200000">
            <a:off x="7554119" y="5253832"/>
            <a:ext cx="1892300" cy="12938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11085" y="0"/>
                </a:lnTo>
                <a:lnTo>
                  <a:pt x="21600" y="21600"/>
                </a:lnTo>
                <a:close/>
              </a:path>
            </a:pathLst>
          </a:custGeom>
          <a:gradFill rotWithShape="0">
            <a:gsLst>
              <a:gs pos="0">
                <a:srgbClr val="FAE08B"/>
              </a:gs>
              <a:gs pos="40001">
                <a:srgbClr val="EDCC47"/>
              </a:gs>
              <a:gs pos="100000">
                <a:srgbClr val="88752A"/>
              </a:gs>
            </a:gsLst>
            <a:lin ang="5400000"/>
          </a:gra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91440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053" name="Rectangle 5"/>
          <p:cNvSpPr>
            <a:spLocks noGrp="1"/>
          </p:cNvSpPr>
          <p:nvPr>
            <p:ph type="title"/>
          </p:nvPr>
        </p:nvSpPr>
        <p:spPr bwMode="auto">
          <a:xfrm>
            <a:off x="539750" y="0"/>
            <a:ext cx="8062913" cy="2246313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" charset="0"/>
              </a:rPr>
              <a:t>Click to edit Master title style</a:t>
            </a:r>
          </a:p>
        </p:txBody>
      </p:sp>
      <p:sp>
        <p:nvSpPr>
          <p:cNvPr id="2054" name="Rectangle 6"/>
          <p:cNvSpPr>
            <a:spLocks noGrp="1"/>
          </p:cNvSpPr>
          <p:nvPr>
            <p:ph type="body" idx="1"/>
          </p:nvPr>
        </p:nvSpPr>
        <p:spPr bwMode="auto">
          <a:xfrm>
            <a:off x="539750" y="2249488"/>
            <a:ext cx="8062913" cy="34671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" charset="0"/>
              </a:rPr>
              <a:t>Second level</a:t>
            </a:r>
          </a:p>
          <a:p>
            <a:pPr lvl="2"/>
            <a:r>
              <a:rPr lang="en-US" smtClean="0">
                <a:sym typeface="Helvetica" charset="0"/>
              </a:rPr>
              <a:t>Third level</a:t>
            </a:r>
          </a:p>
          <a:p>
            <a:pPr lvl="3"/>
            <a:r>
              <a:rPr lang="en-US" smtClean="0">
                <a:sym typeface="Helvetica" charset="0"/>
              </a:rPr>
              <a:t>Fourth level</a:t>
            </a:r>
          </a:p>
          <a:p>
            <a:pPr lvl="4"/>
            <a:r>
              <a:rPr lang="en-US" smtClean="0">
                <a:sym typeface="Helvetica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 thruBlk="1"/>
  </p:transition>
  <p:txStyles>
    <p:titleStyle>
      <a:lvl1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1pPr>
      <a:lvl2pPr marL="457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2pPr>
      <a:lvl3pPr marL="914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3pPr>
      <a:lvl4pPr marL="1371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4pPr>
      <a:lvl5pPr marL="18288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5pPr>
      <a:lvl6pPr marL="22860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6pPr>
      <a:lvl7pPr marL="2743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7pPr>
      <a:lvl8pPr marL="3200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8pPr>
      <a:lvl9pPr marL="3657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oregas1@gwu.edu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toregas1@gwu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8061325" cy="1470025"/>
          </a:xfrm>
        </p:spPr>
        <p:txBody>
          <a:bodyPr/>
          <a:lstStyle/>
          <a:p>
            <a:pPr marL="484188" algn="r" defTabSz="914400"/>
            <a:r>
              <a:rPr lang="en-US" sz="2200" dirty="0">
                <a:solidFill>
                  <a:srgbClr val="E9D17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200" dirty="0">
                <a:solidFill>
                  <a:srgbClr val="E9D17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dirty="0">
                <a:solidFill>
                  <a:srgbClr val="E9D17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000" dirty="0">
                <a:solidFill>
                  <a:srgbClr val="E9D17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dirty="0">
                <a:solidFill>
                  <a:srgbClr val="E9D17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Enhancing  student engagement</a:t>
            </a:r>
            <a:br>
              <a:rPr lang="en-US" sz="4000" dirty="0">
                <a:solidFill>
                  <a:srgbClr val="E9D17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dirty="0">
                <a:solidFill>
                  <a:srgbClr val="E9D17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cyber security education</a:t>
            </a:r>
            <a:endParaRPr lang="en-US" sz="40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505200"/>
            <a:ext cx="8678863" cy="1752600"/>
          </a:xfrm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en-US" sz="2800" dirty="0"/>
              <a:t>Dr. </a:t>
            </a:r>
            <a:r>
              <a:rPr lang="en-US" sz="2800" dirty="0" err="1"/>
              <a:t>Costis</a:t>
            </a:r>
            <a:r>
              <a:rPr lang="en-US" sz="2800" dirty="0"/>
              <a:t> </a:t>
            </a:r>
            <a:r>
              <a:rPr lang="en-US" sz="2800" dirty="0" err="1"/>
              <a:t>Toregas</a:t>
            </a:r>
            <a:r>
              <a:rPr lang="en-US" sz="2800" dirty="0"/>
              <a:t> </a:t>
            </a:r>
          </a:p>
          <a:p>
            <a:pPr algn="r">
              <a:lnSpc>
                <a:spcPct val="90000"/>
              </a:lnSpc>
            </a:pPr>
            <a:r>
              <a:rPr lang="en-US" sz="2800" dirty="0"/>
              <a:t>GW Cyber Security Policy and Research Institute</a:t>
            </a:r>
          </a:p>
          <a:p>
            <a:pPr algn="r">
              <a:lnSpc>
                <a:spcPct val="90000"/>
              </a:lnSpc>
            </a:pPr>
            <a:r>
              <a:rPr lang="en-US" sz="2800" dirty="0"/>
              <a:t> and</a:t>
            </a:r>
          </a:p>
          <a:p>
            <a:pPr algn="r">
              <a:lnSpc>
                <a:spcPct val="90000"/>
              </a:lnSpc>
            </a:pPr>
            <a:r>
              <a:rPr lang="en-US" sz="2800" dirty="0"/>
              <a:t>National </a:t>
            </a:r>
            <a:r>
              <a:rPr lang="en-US" sz="2800" dirty="0" err="1"/>
              <a:t>CyberWatch</a:t>
            </a:r>
            <a:r>
              <a:rPr lang="en-US" sz="2800" dirty="0"/>
              <a:t> Center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229600" cy="1398588"/>
          </a:xfrm>
        </p:spPr>
        <p:txBody>
          <a:bodyPr/>
          <a:lstStyle/>
          <a:p>
            <a:pPr marL="484188" defTabSz="914400"/>
            <a:r>
              <a:rPr lang="en-US" sz="4200" dirty="0">
                <a:solidFill>
                  <a:srgbClr val="E9D17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Broad palette of tools</a:t>
            </a:r>
          </a:p>
        </p:txBody>
      </p:sp>
      <p:sp>
        <p:nvSpPr>
          <p:cNvPr id="5122" name="AutoShape 2"/>
          <p:cNvSpPr>
            <a:spLocks/>
          </p:cNvSpPr>
          <p:nvPr/>
        </p:nvSpPr>
        <p:spPr bwMode="auto">
          <a:xfrm>
            <a:off x="304800" y="1295400"/>
            <a:ext cx="8551863" cy="4216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/>
          <a:lstStyle/>
          <a:p>
            <a:pPr marL="447675" indent="-384175" defTabSz="914400">
              <a:spcBef>
                <a:spcPts val="700"/>
              </a:spcBef>
              <a:buClr>
                <a:srgbClr val="CEB966"/>
              </a:buClr>
              <a:buSzPct val="80000"/>
              <a:buFont typeface="Wingdings 2" pitchFamily="18" charset="2"/>
              <a:buChar char="•"/>
            </a:pPr>
            <a:r>
              <a:rPr lang="en-US" sz="2800" dirty="0">
                <a:solidFill>
                  <a:srgbClr val="FFFFFF"/>
                </a:solidFill>
              </a:rPr>
              <a:t>Hybrid courses with Washington experts</a:t>
            </a:r>
          </a:p>
          <a:p>
            <a:pPr marL="447675" indent="-384175" defTabSz="914400">
              <a:spcBef>
                <a:spcPts val="700"/>
              </a:spcBef>
              <a:buClr>
                <a:srgbClr val="CEB966"/>
              </a:buClr>
              <a:buSzPct val="80000"/>
              <a:buFont typeface="Wingdings 2" pitchFamily="18" charset="2"/>
              <a:buChar char="•"/>
            </a:pPr>
            <a:r>
              <a:rPr lang="en-US" sz="2800" dirty="0">
                <a:solidFill>
                  <a:srgbClr val="FFFFFF"/>
                </a:solidFill>
              </a:rPr>
              <a:t>       F2F over 4 semesters</a:t>
            </a:r>
          </a:p>
          <a:p>
            <a:pPr marL="447675" indent="-384175" defTabSz="914400">
              <a:spcBef>
                <a:spcPts val="700"/>
              </a:spcBef>
              <a:buClr>
                <a:srgbClr val="CEB966"/>
              </a:buClr>
              <a:buSzPct val="80000"/>
              <a:buFont typeface="Wingdings 2" pitchFamily="18" charset="2"/>
              <a:buChar char="•"/>
            </a:pPr>
            <a:r>
              <a:rPr lang="en-US" sz="2800" dirty="0">
                <a:solidFill>
                  <a:srgbClr val="FFFFFF"/>
                </a:solidFill>
              </a:rPr>
              <a:t>       Summer of 2013 in hybrid mode</a:t>
            </a:r>
          </a:p>
          <a:p>
            <a:pPr marL="447675" indent="-384175" defTabSz="914400">
              <a:spcBef>
                <a:spcPts val="700"/>
              </a:spcBef>
              <a:buClr>
                <a:srgbClr val="CEB966"/>
              </a:buClr>
              <a:buSzPct val="80000"/>
              <a:buFont typeface="Wingdings 2" pitchFamily="18" charset="2"/>
              <a:buChar char="•"/>
            </a:pPr>
            <a:r>
              <a:rPr lang="en-US" sz="2800" dirty="0">
                <a:solidFill>
                  <a:srgbClr val="FFFFFF"/>
                </a:solidFill>
              </a:rPr>
              <a:t>       Sea to Shining Sea experiment for </a:t>
            </a:r>
            <a:r>
              <a:rPr lang="en-US" sz="2800" dirty="0" smtClean="0">
                <a:solidFill>
                  <a:srgbClr val="FFFFFF"/>
                </a:solidFill>
              </a:rPr>
              <a:t>sharing</a:t>
            </a:r>
            <a:endParaRPr lang="en-US" sz="2800" dirty="0">
              <a:solidFill>
                <a:srgbClr val="FFFFFF"/>
              </a:solidFill>
            </a:endParaRPr>
          </a:p>
          <a:p>
            <a:pPr marL="447675" indent="-384175" defTabSz="914400">
              <a:spcBef>
                <a:spcPts val="700"/>
              </a:spcBef>
              <a:buClr>
                <a:srgbClr val="CEB966"/>
              </a:buClr>
              <a:buSzPct val="80000"/>
              <a:buFont typeface="Wingdings 2" pitchFamily="18" charset="2"/>
              <a:buChar char="•"/>
            </a:pPr>
            <a:r>
              <a:rPr lang="en-US" sz="2800" dirty="0">
                <a:solidFill>
                  <a:srgbClr val="FFFFFF"/>
                </a:solidFill>
              </a:rPr>
              <a:t>Second Life for Policy &amp; Compliance</a:t>
            </a:r>
          </a:p>
          <a:p>
            <a:pPr marL="447675" indent="-384175" defTabSz="914400">
              <a:spcBef>
                <a:spcPts val="700"/>
              </a:spcBef>
              <a:buClr>
                <a:srgbClr val="CEB966"/>
              </a:buClr>
              <a:buSzPct val="80000"/>
              <a:buFont typeface="Wingdings 2" pitchFamily="18" charset="2"/>
              <a:buChar char="•"/>
            </a:pPr>
            <a:r>
              <a:rPr lang="en-US" sz="2800" dirty="0">
                <a:solidFill>
                  <a:srgbClr val="FFFFFF"/>
                </a:solidFill>
              </a:rPr>
              <a:t>Cloud-based exercises and competitions</a:t>
            </a:r>
          </a:p>
        </p:txBody>
      </p:sp>
      <p:pic>
        <p:nvPicPr>
          <p:cNvPr id="5123" name="Picture 3" descr="image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648200"/>
            <a:ext cx="2575353" cy="17526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pic>
        <p:nvPicPr>
          <p:cNvPr id="5124" name="Picture 4" descr="image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648200"/>
            <a:ext cx="2697162" cy="1700212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pic>
        <p:nvPicPr>
          <p:cNvPr id="5125" name="Picture 5" descr="image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4648200"/>
            <a:ext cx="2374900" cy="1781175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sp>
        <p:nvSpPr>
          <p:cNvPr id="7" name="AutoShape 1"/>
          <p:cNvSpPr>
            <a:spLocks/>
          </p:cNvSpPr>
          <p:nvPr/>
        </p:nvSpPr>
        <p:spPr bwMode="auto">
          <a:xfrm>
            <a:off x="1295400" y="6553200"/>
            <a:ext cx="6248400" cy="304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b"/>
          <a:lstStyle/>
          <a:p>
            <a:pPr algn="r" defTabSz="914400"/>
            <a:r>
              <a:rPr lang="en-US" sz="1000" dirty="0">
                <a:solidFill>
                  <a:srgbClr val="FFFFFF"/>
                </a:solidFill>
              </a:rPr>
              <a:t>Dr. Costis Toregas </a:t>
            </a:r>
            <a:r>
              <a:rPr lang="en-US" sz="1000" dirty="0" smtClean="0">
                <a:solidFill>
                  <a:srgbClr val="FFFFFF"/>
                </a:solidFill>
              </a:rPr>
              <a:t> </a:t>
            </a:r>
            <a:r>
              <a:rPr lang="en-US" sz="1000" dirty="0" smtClean="0">
                <a:solidFill>
                  <a:srgbClr val="FFFFFF"/>
                </a:solidFill>
                <a:hlinkClick r:id="rId5"/>
              </a:rPr>
              <a:t>toregas1@gwu.edu</a:t>
            </a:r>
            <a:r>
              <a:rPr lang="en-US" sz="1000" dirty="0" smtClean="0">
                <a:solidFill>
                  <a:srgbClr val="FFFFFF"/>
                </a:solidFill>
              </a:rPr>
              <a:t> </a:t>
            </a:r>
            <a:r>
              <a:rPr lang="en-US" sz="1000" dirty="0" err="1" smtClean="0">
                <a:solidFill>
                  <a:srgbClr val="FFFFFF"/>
                </a:solidFill>
              </a:rPr>
              <a:t>CyberSecurity</a:t>
            </a:r>
            <a:r>
              <a:rPr lang="en-US" sz="1000" dirty="0" smtClean="0">
                <a:solidFill>
                  <a:srgbClr val="FFFFFF"/>
                </a:solidFill>
              </a:rPr>
              <a:t> </a:t>
            </a:r>
            <a:r>
              <a:rPr lang="en-US" sz="1000" dirty="0">
                <a:solidFill>
                  <a:srgbClr val="FFFFFF"/>
                </a:solidFill>
              </a:rPr>
              <a:t>Education Brainstorming Rutgers University  10/7/13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/>
          </p:cNvSpPr>
          <p:nvPr/>
        </p:nvSpPr>
        <p:spPr bwMode="auto">
          <a:xfrm>
            <a:off x="304800" y="6553200"/>
            <a:ext cx="6248400" cy="304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b"/>
          <a:lstStyle/>
          <a:p>
            <a:pPr algn="r" defTabSz="914400"/>
            <a:r>
              <a:rPr lang="en-US" sz="1000" dirty="0">
                <a:solidFill>
                  <a:srgbClr val="FFFFFF"/>
                </a:solidFill>
              </a:rPr>
              <a:t>Dr. Costis Toregas </a:t>
            </a:r>
            <a:r>
              <a:rPr lang="en-US" sz="1000" dirty="0" smtClean="0">
                <a:solidFill>
                  <a:srgbClr val="FFFFFF"/>
                </a:solidFill>
              </a:rPr>
              <a:t> </a:t>
            </a:r>
            <a:r>
              <a:rPr lang="en-US" sz="1000" dirty="0" smtClean="0">
                <a:solidFill>
                  <a:srgbClr val="FFFFFF"/>
                </a:solidFill>
                <a:hlinkClick r:id="rId2"/>
              </a:rPr>
              <a:t>toregas1@gwu.edu</a:t>
            </a:r>
            <a:r>
              <a:rPr lang="en-US" sz="1000" dirty="0" smtClean="0">
                <a:solidFill>
                  <a:srgbClr val="FFFFFF"/>
                </a:solidFill>
              </a:rPr>
              <a:t> </a:t>
            </a:r>
            <a:r>
              <a:rPr lang="en-US" sz="1000" dirty="0" err="1" smtClean="0">
                <a:solidFill>
                  <a:srgbClr val="FFFFFF"/>
                </a:solidFill>
              </a:rPr>
              <a:t>CyberSecurity</a:t>
            </a:r>
            <a:r>
              <a:rPr lang="en-US" sz="1000" dirty="0" smtClean="0">
                <a:solidFill>
                  <a:srgbClr val="FFFFFF"/>
                </a:solidFill>
              </a:rPr>
              <a:t> </a:t>
            </a:r>
            <a:r>
              <a:rPr lang="en-US" sz="1000" dirty="0">
                <a:solidFill>
                  <a:srgbClr val="FFFFFF"/>
                </a:solidFill>
              </a:rPr>
              <a:t>Education Brainstorming Rutgers University  10/7/13</a:t>
            </a:r>
            <a:endParaRPr lang="en-U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29600" cy="1398588"/>
          </a:xfrm>
        </p:spPr>
        <p:txBody>
          <a:bodyPr/>
          <a:lstStyle/>
          <a:p>
            <a:pPr marL="484188" defTabSz="914400"/>
            <a:r>
              <a:rPr lang="en-US" sz="4200" dirty="0">
                <a:solidFill>
                  <a:srgbClr val="E9D17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National Cyber League</a:t>
            </a:r>
            <a:endParaRPr lang="en-US" dirty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304800" y="1600200"/>
            <a:ext cx="8229600" cy="4572000"/>
          </a:xfrm>
          <a:noFill/>
          <a:ln w="12700" cap="flat">
            <a:miter lim="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47675" indent="-384175" algn="l">
              <a:spcBef>
                <a:spcPts val="700"/>
              </a:spcBef>
              <a:buClr>
                <a:srgbClr val="CEB966"/>
              </a:buClr>
              <a:buSzPct val="80000"/>
              <a:buFont typeface="Wingdings 2" pitchFamily="18" charset="2"/>
              <a:buChar char="•"/>
            </a:pPr>
            <a:r>
              <a:rPr lang="en-US" sz="3200" dirty="0"/>
              <a:t>Collaboration between 4 ATEs </a:t>
            </a:r>
            <a:r>
              <a:rPr lang="en-US" sz="3200" dirty="0" smtClean="0"/>
              <a:t>(NCC, CSSIA, CWW, MPICT) and </a:t>
            </a:r>
            <a:r>
              <a:rPr lang="en-US" sz="3200" dirty="0"/>
              <a:t>GWU</a:t>
            </a:r>
          </a:p>
          <a:p>
            <a:pPr marL="447675" indent="-384175" algn="l">
              <a:spcBef>
                <a:spcPts val="700"/>
              </a:spcBef>
              <a:buClr>
                <a:srgbClr val="CEB966"/>
              </a:buClr>
              <a:buSzPct val="80000"/>
              <a:buFont typeface="Wingdings 2" pitchFamily="18" charset="2"/>
              <a:buChar char="•"/>
            </a:pPr>
            <a:r>
              <a:rPr lang="en-US" sz="3200" dirty="0" smtClean="0"/>
              <a:t>Fall 2013 Season with 900+ participants from 30 states starting this week</a:t>
            </a:r>
          </a:p>
          <a:p>
            <a:pPr marL="447675" indent="-384175" algn="l">
              <a:spcBef>
                <a:spcPts val="700"/>
              </a:spcBef>
              <a:buClr>
                <a:srgbClr val="CEB966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/>
              <a:t>Labs in </a:t>
            </a:r>
            <a:r>
              <a:rPr lang="en-US" sz="3200" dirty="0" err="1" smtClean="0"/>
              <a:t>CompTIA</a:t>
            </a:r>
            <a:r>
              <a:rPr lang="en-US" sz="3200" dirty="0" smtClean="0"/>
              <a:t> Security+™ and EC-Council Certified Ethical Hacker (CEH)™</a:t>
            </a:r>
          </a:p>
          <a:p>
            <a:pPr marL="447675" indent="-384175" algn="l">
              <a:spcBef>
                <a:spcPts val="700"/>
              </a:spcBef>
              <a:buClr>
                <a:srgbClr val="CEB966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/>
              <a:t>Balance </a:t>
            </a:r>
            <a:r>
              <a:rPr lang="en-US" sz="3200" dirty="0"/>
              <a:t>between educational </a:t>
            </a:r>
            <a:r>
              <a:rPr lang="en-US" sz="3200" dirty="0" smtClean="0"/>
              <a:t>and competition objectives</a:t>
            </a:r>
          </a:p>
        </p:txBody>
      </p:sp>
      <p:pic>
        <p:nvPicPr>
          <p:cNvPr id="6148" name="Picture 4" descr="image6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4899093"/>
            <a:ext cx="2057400" cy="1958907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EB966"/>
      </a:accent1>
      <a:accent2>
        <a:srgbClr val="9CB084"/>
      </a:accent2>
      <a:accent3>
        <a:srgbClr val="FFFFFF"/>
      </a:accent3>
      <a:accent4>
        <a:srgbClr val="000000"/>
      </a:accent4>
      <a:accent5>
        <a:srgbClr val="E3D9B8"/>
      </a:accent5>
      <a:accent6>
        <a:srgbClr val="8D9F7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CEB966"/>
          </a:solidFill>
          <a:prstDash val="solid"/>
          <a:round/>
          <a:headEnd type="none" w="med" len="med"/>
          <a:tailEnd type="none" w="med" len="med"/>
        </a:ln>
        <a:effectLst>
          <a:outerShdw dist="38100" dir="14699968" algn="ctr" rotWithShape="0">
            <a:srgbClr val="000000">
              <a:alpha val="59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CEB966"/>
          </a:solidFill>
          <a:prstDash val="solid"/>
          <a:round/>
          <a:headEnd type="none" w="med" len="med"/>
          <a:tailEnd type="none" w="med" len="med"/>
        </a:ln>
        <a:effectLst>
          <a:outerShdw dist="38100" dir="14699968" algn="ctr" rotWithShape="0">
            <a:srgbClr val="000000">
              <a:alpha val="59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EB966"/>
      </a:accent1>
      <a:accent2>
        <a:srgbClr val="9CB084"/>
      </a:accent2>
      <a:accent3>
        <a:srgbClr val="FFFFFF"/>
      </a:accent3>
      <a:accent4>
        <a:srgbClr val="000000"/>
      </a:accent4>
      <a:accent5>
        <a:srgbClr val="E3D9B8"/>
      </a:accent5>
      <a:accent6>
        <a:srgbClr val="8D9F7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CEB966"/>
          </a:solidFill>
          <a:prstDash val="solid"/>
          <a:round/>
          <a:headEnd type="none" w="med" len="med"/>
          <a:tailEnd type="none" w="med" len="med"/>
        </a:ln>
        <a:effectLst>
          <a:outerShdw dist="38100" dir="14699968" algn="ctr" rotWithShape="0">
            <a:srgbClr val="000000">
              <a:alpha val="59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CEB966"/>
          </a:solidFill>
          <a:prstDash val="solid"/>
          <a:round/>
          <a:headEnd type="none" w="med" len="med"/>
          <a:tailEnd type="none" w="med" len="med"/>
        </a:ln>
        <a:effectLst>
          <a:outerShdw dist="38100" dir="14699968" algn="ctr" rotWithShape="0">
            <a:srgbClr val="000000">
              <a:alpha val="59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572E2D"/>
      </a:dk1>
      <a:lt1>
        <a:srgbClr val="2A5657"/>
      </a:lt1>
      <a:dk2>
        <a:srgbClr val="A7A7A7"/>
      </a:dk2>
      <a:lt2>
        <a:srgbClr val="535353"/>
      </a:lt2>
      <a:accent1>
        <a:srgbClr val="CEB966"/>
      </a:accent1>
      <a:accent2>
        <a:srgbClr val="9CB084"/>
      </a:accent2>
      <a:accent3>
        <a:srgbClr val="ACB4B4"/>
      </a:accent3>
      <a:accent4>
        <a:srgbClr val="492625"/>
      </a:accent4>
      <a:accent5>
        <a:srgbClr val="E3D9B8"/>
      </a:accent5>
      <a:accent6>
        <a:srgbClr val="8D9F77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114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Office Theme</vt:lpstr>
      <vt:lpstr>  Enhancing  student engagement in cyber security education</vt:lpstr>
      <vt:lpstr>Broad palette of tools</vt:lpstr>
      <vt:lpstr>National Cyber League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 student engagement in cyber security education</dc:title>
  <dc:creator>Kyma</dc:creator>
  <cp:lastModifiedBy>Linda Casals</cp:lastModifiedBy>
  <cp:revision>3</cp:revision>
  <dcterms:modified xsi:type="dcterms:W3CDTF">2013-10-11T18:08:29Z</dcterms:modified>
</cp:coreProperties>
</file>