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4" r:id="rId1"/>
  </p:sldMasterIdLst>
  <p:notesMasterIdLst>
    <p:notesMasterId r:id="rId8"/>
  </p:notesMasterIdLst>
  <p:sldIdLst>
    <p:sldId id="268" r:id="rId2"/>
    <p:sldId id="269" r:id="rId3"/>
    <p:sldId id="270" r:id="rId4"/>
    <p:sldId id="271" r:id="rId5"/>
    <p:sldId id="272" r:id="rId6"/>
    <p:sldId id="273" r:id="rId7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41B6F92D-83A7-4C10-99C4-0FDDED6C4B1D}">
  <a:tblStyle styleId="{41B6F92D-83A7-4C10-99C4-0FDDED6C4B1D}" styleName="Table_0">
    <a:wholeTbl>
      <a:tcStyle>
        <a:tcBdr>
          <a:left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1" d="100"/>
          <a:sy n="71" d="100"/>
        </p:scale>
        <p:origin x="-150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4983015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457200" y="751679"/>
            <a:ext cx="8229600" cy="4012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4572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4572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4572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4572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4572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4572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4572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4572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4572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ubTitle" idx="1"/>
          </p:nvPr>
        </p:nvSpPr>
        <p:spPr>
          <a:xfrm>
            <a:off x="457200" y="4955189"/>
            <a:ext cx="8229600" cy="1643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3048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4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3048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4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3048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4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3048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4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3048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4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3048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4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3048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4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3048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4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3048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4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cxnSp>
        <p:nvCxnSpPr>
          <p:cNvPr id="11" name="Shape 11"/>
          <p:cNvCxnSpPr/>
          <p:nvPr/>
        </p:nvCxnSpPr>
        <p:spPr>
          <a:xfrm>
            <a:off x="457200" y="548639"/>
            <a:ext cx="8229600" cy="0"/>
          </a:xfrm>
          <a:prstGeom prst="straightConnector1">
            <a:avLst/>
          </a:prstGeom>
          <a:noFill/>
          <a:ln w="57150" cap="flat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2" name="Shape 12"/>
          <p:cNvCxnSpPr/>
          <p:nvPr/>
        </p:nvCxnSpPr>
        <p:spPr>
          <a:xfrm>
            <a:off x="457200" y="4844510"/>
            <a:ext cx="8229600" cy="0"/>
          </a:xfrm>
          <a:prstGeom prst="straightConnector1">
            <a:avLst/>
          </a:prstGeom>
          <a:noFill/>
          <a:ln w="57150" cap="flat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ITLE_AND_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rtl="0">
              <a:defRPr>
                <a:solidFill>
                  <a:srgbClr val="DA0002"/>
                </a:solidFill>
              </a:defRPr>
            </a:lvl1pPr>
            <a:lvl2pPr rtl="0">
              <a:defRPr>
                <a:solidFill>
                  <a:srgbClr val="DA0002"/>
                </a:solidFill>
              </a:defRPr>
            </a:lvl2pPr>
            <a:lvl3pPr rtl="0">
              <a:defRPr>
                <a:solidFill>
                  <a:srgbClr val="DA0002"/>
                </a:solidFill>
              </a:defRPr>
            </a:lvl3pPr>
            <a:lvl4pPr rtl="0">
              <a:defRPr>
                <a:solidFill>
                  <a:srgbClr val="DA0002"/>
                </a:solidFill>
              </a:defRPr>
            </a:lvl4pPr>
            <a:lvl5pPr rtl="0">
              <a:defRPr>
                <a:solidFill>
                  <a:srgbClr val="DA0002"/>
                </a:solidFill>
              </a:defRPr>
            </a:lvl5pPr>
            <a:lvl6pPr rtl="0">
              <a:defRPr>
                <a:solidFill>
                  <a:srgbClr val="DA0002"/>
                </a:solidFill>
              </a:defRPr>
            </a:lvl6pPr>
            <a:lvl7pPr rtl="0">
              <a:defRPr>
                <a:solidFill>
                  <a:srgbClr val="DA0002"/>
                </a:solidFill>
              </a:defRPr>
            </a:lvl7pPr>
            <a:lvl8pPr rtl="0">
              <a:defRPr>
                <a:solidFill>
                  <a:srgbClr val="DA0002"/>
                </a:solidFill>
              </a:defRPr>
            </a:lvl8pPr>
            <a:lvl9pPr rtl="0">
              <a:defRPr>
                <a:solidFill>
                  <a:srgbClr val="DA0002"/>
                </a:solidFill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cxnSp>
        <p:nvCxnSpPr>
          <p:cNvPr id="16" name="Shape 16"/>
          <p:cNvCxnSpPr/>
          <p:nvPr/>
        </p:nvCxnSpPr>
        <p:spPr>
          <a:xfrm>
            <a:off x="457200" y="1524000"/>
            <a:ext cx="8229600" cy="0"/>
          </a:xfrm>
          <a:prstGeom prst="straightConnector1">
            <a:avLst/>
          </a:prstGeom>
          <a:noFill/>
          <a:ln w="50800" cap="flat">
            <a:solidFill>
              <a:srgbClr val="DA000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ITLE_AND_TWO_COLUMNS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rtl="0">
              <a:defRPr>
                <a:solidFill>
                  <a:srgbClr val="DA0002"/>
                </a:solidFill>
              </a:defRPr>
            </a:lvl1pPr>
            <a:lvl2pPr rtl="0">
              <a:defRPr>
                <a:solidFill>
                  <a:srgbClr val="DA0002"/>
                </a:solidFill>
              </a:defRPr>
            </a:lvl2pPr>
            <a:lvl3pPr rtl="0">
              <a:defRPr>
                <a:solidFill>
                  <a:srgbClr val="DA0002"/>
                </a:solidFill>
              </a:defRPr>
            </a:lvl3pPr>
            <a:lvl4pPr rtl="0">
              <a:defRPr>
                <a:solidFill>
                  <a:srgbClr val="DA0002"/>
                </a:solidFill>
              </a:defRPr>
            </a:lvl4pPr>
            <a:lvl5pPr rtl="0">
              <a:defRPr>
                <a:solidFill>
                  <a:srgbClr val="DA0002"/>
                </a:solidFill>
              </a:defRPr>
            </a:lvl5pPr>
            <a:lvl6pPr rtl="0">
              <a:defRPr>
                <a:solidFill>
                  <a:srgbClr val="DA0002"/>
                </a:solidFill>
              </a:defRPr>
            </a:lvl6pPr>
            <a:lvl7pPr rtl="0">
              <a:defRPr>
                <a:solidFill>
                  <a:srgbClr val="DA0002"/>
                </a:solidFill>
              </a:defRPr>
            </a:lvl7pPr>
            <a:lvl8pPr rtl="0">
              <a:defRPr>
                <a:solidFill>
                  <a:srgbClr val="DA0002"/>
                </a:solidFill>
              </a:defRPr>
            </a:lvl8pPr>
            <a:lvl9pPr rtl="0">
              <a:defRPr>
                <a:solidFill>
                  <a:srgbClr val="DA0002"/>
                </a:solidFill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body" idx="2"/>
          </p:nvPr>
        </p:nvSpPr>
        <p:spPr>
          <a:xfrm>
            <a:off x="4692273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cxnSp>
        <p:nvCxnSpPr>
          <p:cNvPr id="21" name="Shape 21"/>
          <p:cNvCxnSpPr/>
          <p:nvPr/>
        </p:nvCxnSpPr>
        <p:spPr>
          <a:xfrm>
            <a:off x="457200" y="1524000"/>
            <a:ext cx="8229600" cy="0"/>
          </a:xfrm>
          <a:prstGeom prst="straightConnector1">
            <a:avLst/>
          </a:prstGeom>
          <a:noFill/>
          <a:ln w="50800" cap="flat">
            <a:solidFill>
              <a:srgbClr val="DA000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Only" type="titleOnly">
  <p:cSld name="TITLE_ONLY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rtl="0">
              <a:defRPr>
                <a:solidFill>
                  <a:schemeClr val="accent1"/>
                </a:solidFill>
              </a:defRPr>
            </a:lvl1pPr>
            <a:lvl2pPr rtl="0">
              <a:defRPr>
                <a:solidFill>
                  <a:schemeClr val="accent1"/>
                </a:solidFill>
              </a:defRPr>
            </a:lvl2pPr>
            <a:lvl3pPr rtl="0">
              <a:defRPr>
                <a:solidFill>
                  <a:schemeClr val="accent1"/>
                </a:solidFill>
              </a:defRPr>
            </a:lvl3pPr>
            <a:lvl4pPr rtl="0">
              <a:defRPr>
                <a:solidFill>
                  <a:schemeClr val="accent1"/>
                </a:solidFill>
              </a:defRPr>
            </a:lvl4pPr>
            <a:lvl5pPr rtl="0">
              <a:defRPr>
                <a:solidFill>
                  <a:schemeClr val="accent1"/>
                </a:solidFill>
              </a:defRPr>
            </a:lvl5pPr>
            <a:lvl6pPr rtl="0">
              <a:defRPr>
                <a:solidFill>
                  <a:schemeClr val="accent1"/>
                </a:solidFill>
              </a:defRPr>
            </a:lvl6pPr>
            <a:lvl7pPr rtl="0">
              <a:defRPr>
                <a:solidFill>
                  <a:schemeClr val="accent1"/>
                </a:solidFill>
              </a:defRPr>
            </a:lvl7pPr>
            <a:lvl8pPr rtl="0">
              <a:defRPr>
                <a:solidFill>
                  <a:schemeClr val="accent1"/>
                </a:solidFill>
              </a:defRPr>
            </a:lvl8pPr>
            <a:lvl9pPr rtl="0">
              <a:defRPr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cxnSp>
        <p:nvCxnSpPr>
          <p:cNvPr id="24" name="Shape 24"/>
          <p:cNvCxnSpPr/>
          <p:nvPr/>
        </p:nvCxnSpPr>
        <p:spPr>
          <a:xfrm>
            <a:off x="457200" y="1524000"/>
            <a:ext cx="8229600" cy="0"/>
          </a:xfrm>
          <a:prstGeom prst="straightConnector1">
            <a:avLst/>
          </a:prstGeom>
          <a:noFill/>
          <a:ln w="50800" cap="flat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_ONLY">
  <p:cSld name="CAPTION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457200" y="5875078"/>
            <a:ext cx="8229600" cy="69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1pPr>
            <a:lvl2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2pPr>
            <a:lvl3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3pPr>
            <a:lvl4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4pPr>
            <a:lvl5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5pPr>
            <a:lvl6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6pPr>
            <a:lvl7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7pPr>
            <a:lvl8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8pPr>
            <a:lvl9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cxnSp>
        <p:nvCxnSpPr>
          <p:cNvPr id="27" name="Shape 27"/>
          <p:cNvCxnSpPr/>
          <p:nvPr/>
        </p:nvCxnSpPr>
        <p:spPr>
          <a:xfrm>
            <a:off x="457200" y="5757014"/>
            <a:ext cx="8229600" cy="0"/>
          </a:xfrm>
          <a:prstGeom prst="straightConnector1">
            <a:avLst/>
          </a:prstGeom>
          <a:noFill/>
          <a:ln w="50800" cap="flat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Shape 29"/>
          <p:cNvCxnSpPr/>
          <p:nvPr/>
        </p:nvCxnSpPr>
        <p:spPr>
          <a:xfrm>
            <a:off x="457200" y="150852"/>
            <a:ext cx="8229600" cy="0"/>
          </a:xfrm>
          <a:prstGeom prst="straightConnector1">
            <a:avLst/>
          </a:prstGeom>
          <a:noFill/>
          <a:ln w="50800" cap="flat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600"/>
              </a:spcBef>
              <a:buClr>
                <a:schemeClr val="dk1"/>
              </a:buClr>
              <a:buSzPct val="166666"/>
              <a:buFont typeface="Arial"/>
              <a:buChar char="•"/>
              <a:defRPr sz="3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indent="-285750" algn="l" rtl="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indent="-228600" algn="l" rtl="0">
              <a:spcBef>
                <a:spcPts val="480"/>
              </a:spcBef>
              <a:buClr>
                <a:schemeClr val="dk1"/>
              </a:buClr>
              <a:buSzPct val="100000"/>
              <a:buFont typeface="Wingdings"/>
              <a:buChar char="§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indent="-228600" algn="l" rtl="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228600" algn="l" rtl="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cxnSp>
        <p:nvCxnSpPr>
          <p:cNvPr id="7" name="Shape 7"/>
          <p:cNvCxnSpPr/>
          <p:nvPr/>
        </p:nvCxnSpPr>
        <p:spPr>
          <a:xfrm>
            <a:off x="457200" y="6697679"/>
            <a:ext cx="8229600" cy="0"/>
          </a:xfrm>
          <a:prstGeom prst="straightConnector1">
            <a:avLst/>
          </a:prstGeom>
          <a:noFill/>
          <a:ln w="50800" cap="flat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6000" dirty="0" smtClean="0"/>
              <a:t>Information Security Research and Education Network</a:t>
            </a:r>
            <a:br>
              <a:rPr lang="en-US" sz="6000" dirty="0" smtClean="0"/>
            </a:br>
            <a:r>
              <a:rPr lang="en-US" sz="6000" i="1" dirty="0" err="1" smtClean="0">
                <a:solidFill>
                  <a:schemeClr val="accent4">
                    <a:lumMod val="75000"/>
                  </a:schemeClr>
                </a:solidFill>
              </a:rPr>
              <a:t>INSuRE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59124" y="4955189"/>
            <a:ext cx="5727676" cy="1643400"/>
          </a:xfrm>
        </p:spPr>
        <p:txBody>
          <a:bodyPr/>
          <a:lstStyle/>
          <a:p>
            <a:pPr algn="r"/>
            <a:r>
              <a:rPr lang="en-US" dirty="0" smtClean="0"/>
              <a:t>Dr. Melissa Dark</a:t>
            </a:r>
          </a:p>
          <a:p>
            <a:pPr algn="r"/>
            <a:r>
              <a:rPr lang="en-US" dirty="0" smtClean="0"/>
              <a:t>Purdue University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5967231"/>
            <a:ext cx="23786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dirty="0" smtClean="0"/>
              <a:t>Award # 1344369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r="79547"/>
          <a:stretch/>
        </p:blipFill>
        <p:spPr>
          <a:xfrm>
            <a:off x="457200" y="5091872"/>
            <a:ext cx="1075360" cy="10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4380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 smtClean="0"/>
              <a:t>NICE </a:t>
            </a:r>
            <a:r>
              <a:rPr lang="en-US" sz="1800" dirty="0"/>
              <a:t>2012 Report (http://</a:t>
            </a:r>
            <a:r>
              <a:rPr lang="en-US" sz="1800" dirty="0" err="1"/>
              <a:t>csrc.nist.gov</a:t>
            </a:r>
            <a:r>
              <a:rPr lang="en-US" sz="1800" dirty="0"/>
              <a:t>/nice/documents/</a:t>
            </a:r>
            <a:r>
              <a:rPr lang="en-US" sz="1800" dirty="0" err="1"/>
              <a:t>nicestratplan</a:t>
            </a:r>
            <a:r>
              <a:rPr lang="en-US" sz="1800" dirty="0"/>
              <a:t>/nice-strategic-</a:t>
            </a:r>
            <a:r>
              <a:rPr lang="en-US" sz="1800" dirty="0" smtClean="0"/>
              <a:t>plan_sep2012)</a:t>
            </a:r>
          </a:p>
          <a:p>
            <a:pPr marL="0" indent="0">
              <a:buNone/>
            </a:pPr>
            <a:endParaRPr lang="en-US" sz="1800" dirty="0"/>
          </a:p>
          <a:p>
            <a:pPr lvl="1"/>
            <a:r>
              <a:rPr lang="en-US" sz="1600" i="1" dirty="0" smtClean="0"/>
              <a:t>Promote </a:t>
            </a:r>
            <a:r>
              <a:rPr lang="en-US" sz="1600" i="1" dirty="0"/>
              <a:t>interest in Computer Science and </a:t>
            </a:r>
            <a:r>
              <a:rPr lang="en-US" sz="1600" i="1" dirty="0" err="1"/>
              <a:t>Cybersecurity</a:t>
            </a:r>
            <a:r>
              <a:rPr lang="en-US" sz="1600" i="1" dirty="0"/>
              <a:t> by increasing the </a:t>
            </a:r>
            <a:r>
              <a:rPr lang="en-US" sz="1600" i="1" dirty="0" smtClean="0"/>
              <a:t>Diversity </a:t>
            </a:r>
            <a:r>
              <a:rPr lang="en-US" sz="1600" i="1" dirty="0"/>
              <a:t>and Quantity of Course offerings and Research </a:t>
            </a:r>
            <a:r>
              <a:rPr lang="en-US" sz="1600" i="1" dirty="0" smtClean="0"/>
              <a:t>Opportunities</a:t>
            </a:r>
          </a:p>
          <a:p>
            <a:pPr marL="457200" lvl="1" indent="0">
              <a:buNone/>
            </a:pPr>
            <a:endParaRPr lang="en-US" sz="1800" dirty="0"/>
          </a:p>
          <a:p>
            <a:r>
              <a:rPr lang="en-US" sz="1800" dirty="0"/>
              <a:t>To achieve this objective the following 5 strategies are suggested in the NICE report.  </a:t>
            </a: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lvl="1"/>
            <a:r>
              <a:rPr lang="en-US" sz="1600" dirty="0"/>
              <a:t>Increase the quantity and diversity of computer science courses in high schools.</a:t>
            </a:r>
          </a:p>
          <a:p>
            <a:pPr lvl="1"/>
            <a:r>
              <a:rPr lang="en-US" sz="1600" b="1" dirty="0">
                <a:solidFill>
                  <a:srgbClr val="FF0000"/>
                </a:solidFill>
              </a:rPr>
              <a:t>Increase the quantity and diversity of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/>
              <a:t>undergraduate and </a:t>
            </a:r>
            <a:r>
              <a:rPr lang="en-US" sz="1600" b="1" dirty="0">
                <a:solidFill>
                  <a:srgbClr val="FF0000"/>
                </a:solidFill>
              </a:rPr>
              <a:t>graduate </a:t>
            </a:r>
            <a:r>
              <a:rPr lang="en-US" sz="1600" b="1" dirty="0" err="1">
                <a:solidFill>
                  <a:srgbClr val="FF0000"/>
                </a:solidFill>
              </a:rPr>
              <a:t>cybersecurity</a:t>
            </a:r>
            <a:r>
              <a:rPr lang="en-US" sz="1600" b="1" dirty="0">
                <a:solidFill>
                  <a:srgbClr val="FF0000"/>
                </a:solidFill>
              </a:rPr>
              <a:t> curricula.</a:t>
            </a:r>
            <a:endParaRPr lang="en-US" sz="1600" dirty="0">
              <a:solidFill>
                <a:srgbClr val="FF0000"/>
              </a:solidFill>
            </a:endParaRPr>
          </a:p>
          <a:p>
            <a:pPr lvl="1"/>
            <a:r>
              <a:rPr lang="en-US" sz="1600" dirty="0"/>
              <a:t>Champion </a:t>
            </a:r>
            <a:r>
              <a:rPr lang="en-US" sz="1600" dirty="0" err="1"/>
              <a:t>cybersecurity</a:t>
            </a:r>
            <a:r>
              <a:rPr lang="en-US" sz="1600" dirty="0"/>
              <a:t> competitions.</a:t>
            </a:r>
          </a:p>
          <a:p>
            <a:pPr lvl="1"/>
            <a:r>
              <a:rPr lang="en-US" sz="1600" dirty="0"/>
              <a:t>Advance excellence in </a:t>
            </a:r>
            <a:r>
              <a:rPr lang="en-US" sz="1600" dirty="0" err="1" smtClean="0"/>
              <a:t>cybersecurity</a:t>
            </a:r>
            <a:r>
              <a:rPr lang="en-US" sz="1600" dirty="0" smtClean="0"/>
              <a:t> </a:t>
            </a:r>
            <a:r>
              <a:rPr lang="en-US" sz="1600" dirty="0"/>
              <a:t>research and development.</a:t>
            </a:r>
          </a:p>
          <a:p>
            <a:pPr lvl="1"/>
            <a:r>
              <a:rPr lang="en-US" sz="1600" b="1" dirty="0">
                <a:solidFill>
                  <a:srgbClr val="FF0000"/>
                </a:solidFill>
              </a:rPr>
              <a:t>Coordinate a learning network of virtual national </a:t>
            </a:r>
            <a:r>
              <a:rPr lang="en-US" sz="1600" b="1" dirty="0" err="1">
                <a:solidFill>
                  <a:srgbClr val="FF0000"/>
                </a:solidFill>
              </a:rPr>
              <a:t>cybersecurity</a:t>
            </a:r>
            <a:r>
              <a:rPr lang="en-US" sz="1600" b="1" dirty="0">
                <a:solidFill>
                  <a:srgbClr val="FF0000"/>
                </a:solidFill>
              </a:rPr>
              <a:t> laboratories.</a:t>
            </a:r>
            <a:endParaRPr lang="en-US" sz="16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8732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State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54 Centers of Academic Excellence-Research (CAE-R) institutions in the United </a:t>
            </a:r>
            <a:r>
              <a:rPr lang="en-US" dirty="0" smtClean="0"/>
              <a:t>States.</a:t>
            </a:r>
            <a:endParaRPr lang="en-US" b="1" dirty="0"/>
          </a:p>
          <a:p>
            <a:r>
              <a:rPr lang="en-US" dirty="0" smtClean="0"/>
              <a:t>Nodes of excellence, some interaction, but not a network.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374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Task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/>
              <a:t>D</a:t>
            </a:r>
            <a:r>
              <a:rPr lang="en-US" sz="1800" dirty="0" smtClean="0"/>
              <a:t>evelop </a:t>
            </a:r>
            <a:r>
              <a:rPr lang="en-US" sz="1800" dirty="0"/>
              <a:t>and pilot an initial, geographically distributed coalition to test a research </a:t>
            </a:r>
            <a:r>
              <a:rPr lang="en-US" sz="1800" dirty="0" smtClean="0"/>
              <a:t>network.</a:t>
            </a:r>
          </a:p>
          <a:p>
            <a:pPr lvl="1"/>
            <a:r>
              <a:rPr lang="en-US" sz="1600" dirty="0" smtClean="0"/>
              <a:t>Purdue University, UMBC, UC-Davis, Mississippi State University, NSA</a:t>
            </a:r>
          </a:p>
          <a:p>
            <a:pPr marL="457200" lvl="1" indent="0">
              <a:buNone/>
            </a:pPr>
            <a:endParaRPr lang="en-US" sz="1600" dirty="0" smtClean="0"/>
          </a:p>
          <a:p>
            <a:r>
              <a:rPr lang="en-US" sz="1800" dirty="0" smtClean="0"/>
              <a:t>The potential benefits for our </a:t>
            </a:r>
            <a:r>
              <a:rPr lang="en-US" sz="1800" dirty="0"/>
              <a:t>“research </a:t>
            </a:r>
            <a:r>
              <a:rPr lang="en-US" sz="1800" dirty="0" smtClean="0"/>
              <a:t>network” </a:t>
            </a:r>
            <a:r>
              <a:rPr lang="en-US" sz="1800" dirty="0"/>
              <a:t>approach </a:t>
            </a:r>
            <a:r>
              <a:rPr lang="en-US" sz="1800" dirty="0" smtClean="0"/>
              <a:t>include:</a:t>
            </a:r>
            <a:endParaRPr lang="en-US" sz="1800" dirty="0"/>
          </a:p>
          <a:p>
            <a:pPr lvl="1"/>
            <a:r>
              <a:rPr lang="en-US" sz="1600" dirty="0" smtClean="0"/>
              <a:t>connecting </a:t>
            </a:r>
            <a:r>
              <a:rPr lang="en-US" sz="1600" dirty="0"/>
              <a:t>institution-level resources, University enterprise systems, and national research </a:t>
            </a:r>
            <a:r>
              <a:rPr lang="en-US" sz="1600" dirty="0" smtClean="0"/>
              <a:t>networks.</a:t>
            </a:r>
            <a:endParaRPr lang="en-US" sz="1600" dirty="0"/>
          </a:p>
          <a:p>
            <a:pPr lvl="1"/>
            <a:r>
              <a:rPr lang="en-US" sz="1600" dirty="0" smtClean="0"/>
              <a:t>enabling </a:t>
            </a:r>
            <a:r>
              <a:rPr lang="en-US" sz="1600" dirty="0"/>
              <a:t>more rapid discovery and recommendation of researchers, expertise, and resources;</a:t>
            </a:r>
          </a:p>
          <a:p>
            <a:pPr lvl="1"/>
            <a:r>
              <a:rPr lang="en-US" sz="1600" dirty="0" smtClean="0"/>
              <a:t>supporting </a:t>
            </a:r>
            <a:r>
              <a:rPr lang="en-US" sz="1600" dirty="0"/>
              <a:t>the development of new collaborative science teams to address new or existing research challenges;</a:t>
            </a:r>
          </a:p>
          <a:p>
            <a:pPr lvl="1"/>
            <a:r>
              <a:rPr lang="en-US" sz="1600" dirty="0" smtClean="0"/>
              <a:t>exposing </a:t>
            </a:r>
            <a:r>
              <a:rPr lang="en-US" sz="1600" dirty="0"/>
              <a:t>and </a:t>
            </a:r>
            <a:r>
              <a:rPr lang="en-US" sz="1600" dirty="0" smtClean="0"/>
              <a:t>engaging </a:t>
            </a:r>
            <a:r>
              <a:rPr lang="en-US" sz="1600" dirty="0"/>
              <a:t>graduate students in research activity at participating institutions;</a:t>
            </a:r>
          </a:p>
          <a:p>
            <a:pPr lvl="1"/>
            <a:r>
              <a:rPr lang="en-US" sz="1600" dirty="0" smtClean="0"/>
              <a:t>providing </a:t>
            </a:r>
            <a:r>
              <a:rPr lang="en-US" sz="1600" dirty="0"/>
              <a:t>for the development and sharing of tools that support research, and</a:t>
            </a:r>
            <a:r>
              <a:rPr lang="en-US" sz="1600" dirty="0" smtClean="0"/>
              <a:t>,</a:t>
            </a:r>
          </a:p>
          <a:p>
            <a:pPr lvl="1"/>
            <a:r>
              <a:rPr lang="en-US" sz="1600" dirty="0"/>
              <a:t>facilitating evaluation of research, scholarly activity, and resources, especially over </a:t>
            </a:r>
            <a:r>
              <a:rPr lang="en-US" sz="1600" dirty="0" smtClean="0"/>
              <a:t>time.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4549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Outcomes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z="1600" dirty="0"/>
              <a:t>Enhance </a:t>
            </a:r>
            <a:r>
              <a:rPr lang="en-US" sz="1600" u="sng" dirty="0"/>
              <a:t>students’ research ability by working on applied research problems </a:t>
            </a:r>
            <a:r>
              <a:rPr lang="en-US" sz="1600" dirty="0"/>
              <a:t>in a collaborative, team-oriented research environment with mentorship and support from multiple universities</a:t>
            </a:r>
            <a:r>
              <a:rPr lang="en-US" sz="1600" dirty="0" smtClean="0"/>
              <a:t>.</a:t>
            </a:r>
          </a:p>
          <a:p>
            <a:pPr marL="0" lvl="0" indent="0">
              <a:buNone/>
            </a:pPr>
            <a:endParaRPr lang="en-US" sz="1600" dirty="0"/>
          </a:p>
          <a:p>
            <a:pPr lvl="0"/>
            <a:r>
              <a:rPr lang="en-US" sz="1600" dirty="0"/>
              <a:t>Build and enhance additional capacity of educational institutions to offer research opportunities where students can </a:t>
            </a:r>
            <a:r>
              <a:rPr lang="en-US" sz="1600" u="sng" dirty="0"/>
              <a:t>bridge research theory to research practice </a:t>
            </a:r>
            <a:r>
              <a:rPr lang="en-US" sz="1600" dirty="0"/>
              <a:t>through real world problem sets with real world application</a:t>
            </a:r>
            <a:r>
              <a:rPr lang="en-US" sz="1600" dirty="0" smtClean="0"/>
              <a:t>.</a:t>
            </a:r>
          </a:p>
          <a:p>
            <a:pPr marL="0" lvl="0" indent="0">
              <a:buNone/>
            </a:pPr>
            <a:endParaRPr lang="en-US" sz="1600" dirty="0"/>
          </a:p>
          <a:p>
            <a:pPr lvl="0"/>
            <a:r>
              <a:rPr lang="en-US" sz="1600" dirty="0"/>
              <a:t>Extend the </a:t>
            </a:r>
            <a:r>
              <a:rPr lang="en-US" sz="1600" u="sng" dirty="0"/>
              <a:t>research output from CAE-Rs </a:t>
            </a:r>
            <a:r>
              <a:rPr lang="en-US" sz="1600" dirty="0"/>
              <a:t>in the field of </a:t>
            </a:r>
            <a:r>
              <a:rPr lang="en-US" sz="1600" dirty="0" err="1"/>
              <a:t>cybersecurity</a:t>
            </a:r>
            <a:r>
              <a:rPr lang="en-US" sz="1600" dirty="0"/>
              <a:t> and contribute to the advancement of finding solutions to unclassified and classified research problems in the area of National Information Security</a:t>
            </a:r>
            <a:r>
              <a:rPr lang="en-US" sz="1600" dirty="0" smtClean="0"/>
              <a:t>.</a:t>
            </a:r>
          </a:p>
          <a:p>
            <a:pPr marL="0" lvl="0" indent="0">
              <a:buNone/>
            </a:pPr>
            <a:endParaRPr lang="en-US" sz="1600" dirty="0"/>
          </a:p>
          <a:p>
            <a:pPr lvl="0"/>
            <a:r>
              <a:rPr lang="en-US" sz="1600" dirty="0"/>
              <a:t>Investigate the creation of a </a:t>
            </a:r>
            <a:r>
              <a:rPr lang="en-US" sz="1600" dirty="0" err="1"/>
              <a:t>Cybersecurity</a:t>
            </a:r>
            <a:r>
              <a:rPr lang="en-US" sz="1600" dirty="0"/>
              <a:t> Research Hub to connect these individual CAE-R institutions and agencies into a network using the </a:t>
            </a:r>
            <a:r>
              <a:rPr lang="en-US" sz="1600" dirty="0" err="1"/>
              <a:t>HUBzero</a:t>
            </a:r>
            <a:r>
              <a:rPr lang="en-US" sz="1600" dirty="0"/>
              <a:t>® Platform.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8619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 Advice?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mtClean="0"/>
              <a:t>	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Melissa Dark</a:t>
            </a:r>
          </a:p>
          <a:p>
            <a:pPr marL="0" indent="0" algn="ctr">
              <a:buNone/>
            </a:pPr>
            <a:r>
              <a:rPr lang="en-US" dirty="0" smtClean="0"/>
              <a:t>Purdue University</a:t>
            </a:r>
          </a:p>
          <a:p>
            <a:pPr marL="0" indent="0" algn="ctr">
              <a:buNone/>
            </a:pPr>
            <a:r>
              <a:rPr lang="en-US" dirty="0" err="1" smtClean="0"/>
              <a:t>dark@purdue.edu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686446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Theme">
  <a:themeElements>
    <a:clrScheme name="Custom 218">
      <a:dk1>
        <a:srgbClr val="000000"/>
      </a:dk1>
      <a:lt1>
        <a:srgbClr val="FFFFFF"/>
      </a:lt1>
      <a:dk2>
        <a:srgbClr val="5B595A"/>
      </a:dk2>
      <a:lt2>
        <a:srgbClr val="CFD4D4"/>
      </a:lt2>
      <a:accent1>
        <a:srgbClr val="CC0202"/>
      </a:accent1>
      <a:accent2>
        <a:srgbClr val="228AFF"/>
      </a:accent2>
      <a:accent3>
        <a:srgbClr val="FBC82F"/>
      </a:accent3>
      <a:accent4>
        <a:srgbClr val="253E91"/>
      </a:accent4>
      <a:accent5>
        <a:srgbClr val="F68D0C"/>
      </a:accent5>
      <a:accent6>
        <a:srgbClr val="257E12"/>
      </a:accent6>
      <a:hlink>
        <a:srgbClr val="144C72"/>
      </a:hlink>
      <a:folHlink>
        <a:srgbClr val="8C9D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378</Words>
  <Application>Microsoft Office PowerPoint</Application>
  <PresentationFormat>On-screen Show (4:3)</PresentationFormat>
  <Paragraphs>45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Custom Theme</vt:lpstr>
      <vt:lpstr>Information Security Research and Education Network INSuRE</vt:lpstr>
      <vt:lpstr>Background</vt:lpstr>
      <vt:lpstr>Current State</vt:lpstr>
      <vt:lpstr>Work Task</vt:lpstr>
      <vt:lpstr>Outcomes</vt:lpstr>
      <vt:lpstr>Questions? Advice?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Security Research and Education Network INSuRE</dc:title>
  <dc:creator>Linda Casals</dc:creator>
  <cp:lastModifiedBy>Linda Casals</cp:lastModifiedBy>
  <cp:revision>8</cp:revision>
  <cp:lastPrinted>2013-10-11T17:56:39Z</cp:lastPrinted>
  <dcterms:modified xsi:type="dcterms:W3CDTF">2013-10-11T17:57:15Z</dcterms:modified>
</cp:coreProperties>
</file>